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aleway"/>
      <p:regular r:id="rId21"/>
      <p:bold r:id="rId22"/>
      <p:italic r:id="rId23"/>
      <p:boldItalic r:id="rId24"/>
    </p:embeddedFont>
    <p:embeddedFont>
      <p:font typeface="Proxima Nova"/>
      <p:regular r:id="rId25"/>
      <p:bold r:id="rId26"/>
      <p:italic r:id="rId27"/>
      <p:boldItalic r:id="rId28"/>
    </p:embeddedFont>
    <p:embeddedFont>
      <p:font typeface="Lato"/>
      <p:regular r:id="rId29"/>
      <p:bold r:id="rId30"/>
      <p:italic r:id="rId31"/>
      <p:boldItalic r:id="rId32"/>
    </p:embeddedFont>
    <p:embeddedFont>
      <p:font typeface="Inter"/>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E8D8F37-87B5-4DA8-82C0-0CA1478C8896}">
  <a:tblStyle styleId="{0E8D8F37-87B5-4DA8-82C0-0CA1478C889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ProximaNova-bold.fntdata"/><Relationship Id="rId25" Type="http://schemas.openxmlformats.org/officeDocument/2006/relationships/font" Target="fonts/ProximaNova-regular.fntdata"/><Relationship Id="rId28" Type="http://schemas.openxmlformats.org/officeDocument/2006/relationships/font" Target="fonts/ProximaNova-boldItalic.fntdata"/><Relationship Id="rId27" Type="http://schemas.openxmlformats.org/officeDocument/2006/relationships/font" Target="fonts/ProximaNova-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33" Type="http://schemas.openxmlformats.org/officeDocument/2006/relationships/font" Target="fonts/Inter-regular.fntdata"/><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Inter-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2.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857fce39e5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857fce39e5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857fce39e5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857fce39e5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1f1ff283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1f1ff283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00c6060d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00c6060d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857fce39e5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857fce39e5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857fce39e5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857fce39e5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857fce39e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857fce39e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857fce39e5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857fce39e5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857fce39e5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857fce39e5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857fce39e5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857fce39e5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1655d5e34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1655d5e34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1f1ff2835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1f1ff2835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1f140693f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1f140693f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mailto:socialgeek.id@gmail.com"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9.jpg"/><Relationship Id="rId5" Type="http://schemas.openxmlformats.org/officeDocument/2006/relationships/image" Target="../media/image10.jpg"/><Relationship Id="rId6" Type="http://schemas.openxmlformats.org/officeDocument/2006/relationships/image" Target="../media/image1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13"/>
          <p:cNvPicPr preferRelativeResize="0"/>
          <p:nvPr/>
        </p:nvPicPr>
        <p:blipFill rotWithShape="1">
          <a:blip r:embed="rId3">
            <a:alphaModFix amt="61000"/>
          </a:blip>
          <a:srcRect b="66195" l="0" r="0" t="-101"/>
          <a:stretch/>
        </p:blipFill>
        <p:spPr>
          <a:xfrm>
            <a:off x="5929325" y="0"/>
            <a:ext cx="3214676" cy="5143501"/>
          </a:xfrm>
          <a:prstGeom prst="rect">
            <a:avLst/>
          </a:prstGeom>
          <a:noFill/>
          <a:ln>
            <a:noFill/>
          </a:ln>
        </p:spPr>
      </p:pic>
      <p:sp>
        <p:nvSpPr>
          <p:cNvPr id="87" name="Google Shape;87;p13"/>
          <p:cNvSpPr txBox="1"/>
          <p:nvPr>
            <p:ph type="ctrTitle"/>
          </p:nvPr>
        </p:nvSpPr>
        <p:spPr>
          <a:xfrm>
            <a:off x="727950" y="1175275"/>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Project </a:t>
            </a:r>
            <a:r>
              <a:rPr lang="en">
                <a:latin typeface="Proxima Nova"/>
                <a:ea typeface="Proxima Nova"/>
                <a:cs typeface="Proxima Nova"/>
                <a:sym typeface="Proxima Nova"/>
              </a:rPr>
              <a:t>Proposal </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Website CiptaBangun Karya</a:t>
            </a:r>
            <a:endParaRPr>
              <a:latin typeface="Proxima Nova"/>
              <a:ea typeface="Proxima Nova"/>
              <a:cs typeface="Proxima Nova"/>
              <a:sym typeface="Proxima Nova"/>
            </a:endParaRPr>
          </a:p>
        </p:txBody>
      </p:sp>
      <p:sp>
        <p:nvSpPr>
          <p:cNvPr id="88" name="Google Shape;88;p13"/>
          <p:cNvSpPr txBox="1"/>
          <p:nvPr>
            <p:ph idx="1" type="subTitle"/>
          </p:nvPr>
        </p:nvSpPr>
        <p:spPr>
          <a:xfrm>
            <a:off x="799502" y="2767575"/>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000000"/>
                </a:solidFill>
                <a:latin typeface="Proxima Nova"/>
                <a:ea typeface="Proxima Nova"/>
                <a:cs typeface="Proxima Nova"/>
                <a:sym typeface="Proxima Nova"/>
              </a:rPr>
              <a:t>Website Company Profile Single Property</a:t>
            </a:r>
            <a:endParaRPr b="1" sz="1900">
              <a:solidFill>
                <a:srgbClr val="000000"/>
              </a:solidFill>
              <a:latin typeface="Proxima Nova"/>
              <a:ea typeface="Proxima Nova"/>
              <a:cs typeface="Proxima Nova"/>
              <a:sym typeface="Proxima Nova"/>
            </a:endParaRPr>
          </a:p>
        </p:txBody>
      </p:sp>
      <p:pic>
        <p:nvPicPr>
          <p:cNvPr id="89" name="Google Shape;89;p13"/>
          <p:cNvPicPr preferRelativeResize="0"/>
          <p:nvPr/>
        </p:nvPicPr>
        <p:blipFill>
          <a:blip r:embed="rId4">
            <a:alphaModFix/>
          </a:blip>
          <a:stretch>
            <a:fillRect/>
          </a:stretch>
        </p:blipFill>
        <p:spPr>
          <a:xfrm>
            <a:off x="935819" y="3770619"/>
            <a:ext cx="3047831" cy="772050"/>
          </a:xfrm>
          <a:prstGeom prst="rect">
            <a:avLst/>
          </a:prstGeom>
          <a:noFill/>
          <a:ln>
            <a:noFill/>
          </a:ln>
        </p:spPr>
      </p:pic>
      <p:sp>
        <p:nvSpPr>
          <p:cNvPr id="90" name="Google Shape;90;p13"/>
          <p:cNvSpPr txBox="1"/>
          <p:nvPr/>
        </p:nvSpPr>
        <p:spPr>
          <a:xfrm>
            <a:off x="2682550" y="4417275"/>
            <a:ext cx="1301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Proxima Nova"/>
                <a:ea typeface="Proxima Nova"/>
                <a:cs typeface="Proxima Nova"/>
                <a:sym typeface="Proxima Nova"/>
              </a:rPr>
              <a:t>by agendakota</a:t>
            </a:r>
            <a:endParaRPr sz="1100">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2"/>
          <p:cNvSpPr txBox="1"/>
          <p:nvPr>
            <p:ph type="title"/>
          </p:nvPr>
        </p:nvSpPr>
        <p:spPr>
          <a:xfrm>
            <a:off x="727650" y="560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Timeline</a:t>
            </a:r>
            <a:endParaRPr>
              <a:latin typeface="Proxima Nova"/>
              <a:ea typeface="Proxima Nova"/>
              <a:cs typeface="Proxima Nova"/>
              <a:sym typeface="Proxima Nova"/>
            </a:endParaRPr>
          </a:p>
        </p:txBody>
      </p:sp>
      <p:cxnSp>
        <p:nvCxnSpPr>
          <p:cNvPr id="171" name="Google Shape;171;p22"/>
          <p:cNvCxnSpPr/>
          <p:nvPr/>
        </p:nvCxnSpPr>
        <p:spPr>
          <a:xfrm>
            <a:off x="1279000" y="4722500"/>
            <a:ext cx="1829100" cy="0"/>
          </a:xfrm>
          <a:prstGeom prst="straightConnector1">
            <a:avLst/>
          </a:prstGeom>
          <a:noFill/>
          <a:ln cap="flat" cmpd="sng" w="19050">
            <a:solidFill>
              <a:srgbClr val="FF0000"/>
            </a:solidFill>
            <a:prstDash val="solid"/>
            <a:round/>
            <a:headEnd len="med" w="med" type="none"/>
            <a:tailEnd len="med" w="med" type="none"/>
          </a:ln>
        </p:spPr>
      </p:cxnSp>
      <p:sp>
        <p:nvSpPr>
          <p:cNvPr id="172" name="Google Shape;172;p22"/>
          <p:cNvSpPr/>
          <p:nvPr/>
        </p:nvSpPr>
        <p:spPr>
          <a:xfrm>
            <a:off x="902325" y="2415275"/>
            <a:ext cx="7623600" cy="243300"/>
          </a:xfrm>
          <a:prstGeom prst="roundRect">
            <a:avLst>
              <a:gd fmla="val 16667"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3" name="Google Shape;173;p22"/>
          <p:cNvPicPr preferRelativeResize="0"/>
          <p:nvPr/>
        </p:nvPicPr>
        <p:blipFill>
          <a:blip r:embed="rId3">
            <a:alphaModFix/>
          </a:blip>
          <a:stretch>
            <a:fillRect/>
          </a:stretch>
        </p:blipFill>
        <p:spPr>
          <a:xfrm>
            <a:off x="109915" y="64326"/>
            <a:ext cx="1575160" cy="399000"/>
          </a:xfrm>
          <a:prstGeom prst="rect">
            <a:avLst/>
          </a:prstGeom>
          <a:noFill/>
          <a:ln>
            <a:noFill/>
          </a:ln>
        </p:spPr>
      </p:pic>
      <p:sp>
        <p:nvSpPr>
          <p:cNvPr id="174" name="Google Shape;174;p22"/>
          <p:cNvSpPr txBox="1"/>
          <p:nvPr/>
        </p:nvSpPr>
        <p:spPr>
          <a:xfrm>
            <a:off x="804475" y="1411675"/>
            <a:ext cx="3424500" cy="8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latin typeface="Proxima Nova"/>
                <a:ea typeface="Proxima Nova"/>
                <a:cs typeface="Proxima Nova"/>
                <a:sym typeface="Proxima Nova"/>
              </a:rPr>
              <a:t>Start Development </a:t>
            </a:r>
            <a:endParaRPr b="1" sz="1300">
              <a:latin typeface="Proxima Nova"/>
              <a:ea typeface="Proxima Nova"/>
              <a:cs typeface="Proxima Nova"/>
              <a:sym typeface="Proxima Nova"/>
            </a:endParaRPr>
          </a:p>
          <a:p>
            <a:pPr indent="0" lvl="0" marL="0" rtl="0" algn="l">
              <a:spcBef>
                <a:spcPts val="0"/>
              </a:spcBef>
              <a:spcAft>
                <a:spcPts val="0"/>
              </a:spcAft>
              <a:buNone/>
            </a:pPr>
            <a:r>
              <a:t/>
            </a:r>
            <a:endParaRPr sz="1300">
              <a:latin typeface="Proxima Nova"/>
              <a:ea typeface="Proxima Nova"/>
              <a:cs typeface="Proxima Nova"/>
              <a:sym typeface="Proxima Nova"/>
            </a:endParaRPr>
          </a:p>
          <a:p>
            <a:pPr indent="0" lvl="0" marL="0" rtl="0" algn="l">
              <a:spcBef>
                <a:spcPts val="0"/>
              </a:spcBef>
              <a:spcAft>
                <a:spcPts val="0"/>
              </a:spcAft>
              <a:buNone/>
            </a:pPr>
            <a:r>
              <a:rPr lang="en" sz="1100">
                <a:latin typeface="Proxima Nova"/>
                <a:ea typeface="Proxima Nova"/>
                <a:cs typeface="Proxima Nova"/>
                <a:sym typeface="Proxima Nova"/>
              </a:rPr>
              <a:t>Backend Developer will start create core system.</a:t>
            </a:r>
            <a:endParaRPr sz="1100">
              <a:latin typeface="Proxima Nova"/>
              <a:ea typeface="Proxima Nova"/>
              <a:cs typeface="Proxima Nova"/>
              <a:sym typeface="Proxima Nova"/>
            </a:endParaRPr>
          </a:p>
          <a:p>
            <a:pPr indent="0" lvl="0" marL="0" rtl="0" algn="l">
              <a:spcBef>
                <a:spcPts val="0"/>
              </a:spcBef>
              <a:spcAft>
                <a:spcPts val="0"/>
              </a:spcAft>
              <a:buNone/>
            </a:pPr>
            <a:r>
              <a:rPr lang="en" sz="1100">
                <a:latin typeface="Proxima Nova"/>
                <a:ea typeface="Proxima Nova"/>
                <a:cs typeface="Proxima Nova"/>
                <a:sym typeface="Proxima Nova"/>
              </a:rPr>
              <a:t> Frontend Developer start Implementation Theme</a:t>
            </a:r>
            <a:endParaRPr sz="1100">
              <a:latin typeface="Proxima Nova"/>
              <a:ea typeface="Proxima Nova"/>
              <a:cs typeface="Proxima Nova"/>
              <a:sym typeface="Proxima Nova"/>
            </a:endParaRPr>
          </a:p>
        </p:txBody>
      </p:sp>
      <p:cxnSp>
        <p:nvCxnSpPr>
          <p:cNvPr id="175" name="Google Shape;175;p22"/>
          <p:cNvCxnSpPr/>
          <p:nvPr/>
        </p:nvCxnSpPr>
        <p:spPr>
          <a:xfrm>
            <a:off x="908500" y="2459925"/>
            <a:ext cx="14100" cy="587100"/>
          </a:xfrm>
          <a:prstGeom prst="straightConnector1">
            <a:avLst/>
          </a:prstGeom>
          <a:noFill/>
          <a:ln cap="flat" cmpd="sng" w="9525">
            <a:solidFill>
              <a:schemeClr val="dk2"/>
            </a:solidFill>
            <a:prstDash val="solid"/>
            <a:round/>
            <a:headEnd len="med" w="med" type="none"/>
            <a:tailEnd len="med" w="med" type="triangle"/>
          </a:ln>
        </p:spPr>
      </p:cxnSp>
      <p:sp>
        <p:nvSpPr>
          <p:cNvPr id="176" name="Google Shape;176;p22"/>
          <p:cNvSpPr txBox="1"/>
          <p:nvPr/>
        </p:nvSpPr>
        <p:spPr>
          <a:xfrm>
            <a:off x="678550" y="2992400"/>
            <a:ext cx="642900" cy="3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Day 1</a:t>
            </a:r>
            <a:endParaRPr b="1">
              <a:latin typeface="Proxima Nova"/>
              <a:ea typeface="Proxima Nova"/>
              <a:cs typeface="Proxima Nova"/>
              <a:sym typeface="Proxima Nova"/>
            </a:endParaRPr>
          </a:p>
        </p:txBody>
      </p:sp>
      <p:sp>
        <p:nvSpPr>
          <p:cNvPr id="177" name="Google Shape;177;p22"/>
          <p:cNvSpPr txBox="1"/>
          <p:nvPr/>
        </p:nvSpPr>
        <p:spPr>
          <a:xfrm>
            <a:off x="2801825" y="3327600"/>
            <a:ext cx="3424500" cy="8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latin typeface="Proxima Nova"/>
                <a:ea typeface="Proxima Nova"/>
                <a:cs typeface="Proxima Nova"/>
                <a:sym typeface="Proxima Nova"/>
              </a:rPr>
              <a:t>Integrating with Front end</a:t>
            </a:r>
            <a:endParaRPr b="1" sz="1300">
              <a:latin typeface="Proxima Nova"/>
              <a:ea typeface="Proxima Nova"/>
              <a:cs typeface="Proxima Nova"/>
              <a:sym typeface="Proxima Nova"/>
            </a:endParaRPr>
          </a:p>
          <a:p>
            <a:pPr indent="0" lvl="0" marL="0" rtl="0" algn="l">
              <a:spcBef>
                <a:spcPts val="0"/>
              </a:spcBef>
              <a:spcAft>
                <a:spcPts val="0"/>
              </a:spcAft>
              <a:buNone/>
            </a:pPr>
            <a:r>
              <a:t/>
            </a:r>
            <a:endParaRPr sz="1300">
              <a:latin typeface="Proxima Nova"/>
              <a:ea typeface="Proxima Nova"/>
              <a:cs typeface="Proxima Nova"/>
              <a:sym typeface="Proxima Nova"/>
            </a:endParaRPr>
          </a:p>
          <a:p>
            <a:pPr indent="0" lvl="0" marL="0" rtl="0" algn="l">
              <a:spcBef>
                <a:spcPts val="0"/>
              </a:spcBef>
              <a:spcAft>
                <a:spcPts val="0"/>
              </a:spcAft>
              <a:buNone/>
            </a:pPr>
            <a:r>
              <a:rPr lang="en" sz="1100">
                <a:latin typeface="Proxima Nova"/>
                <a:ea typeface="Proxima Nova"/>
                <a:cs typeface="Proxima Nova"/>
                <a:sym typeface="Proxima Nova"/>
              </a:rPr>
              <a:t>After Backend Developer fixed the core system, front end developer integrating with core system.</a:t>
            </a:r>
            <a:r>
              <a:rPr lang="en" sz="1100">
                <a:latin typeface="Proxima Nova"/>
                <a:ea typeface="Proxima Nova"/>
                <a:cs typeface="Proxima Nova"/>
                <a:sym typeface="Proxima Nova"/>
              </a:rPr>
              <a:t> </a:t>
            </a:r>
            <a:endParaRPr sz="1100">
              <a:latin typeface="Proxima Nova"/>
              <a:ea typeface="Proxima Nova"/>
              <a:cs typeface="Proxima Nova"/>
              <a:sym typeface="Proxima Nova"/>
            </a:endParaRPr>
          </a:p>
        </p:txBody>
      </p:sp>
      <p:cxnSp>
        <p:nvCxnSpPr>
          <p:cNvPr id="178" name="Google Shape;178;p22"/>
          <p:cNvCxnSpPr/>
          <p:nvPr/>
        </p:nvCxnSpPr>
        <p:spPr>
          <a:xfrm>
            <a:off x="4794700" y="2536125"/>
            <a:ext cx="14100" cy="587100"/>
          </a:xfrm>
          <a:prstGeom prst="straightConnector1">
            <a:avLst/>
          </a:prstGeom>
          <a:noFill/>
          <a:ln cap="flat" cmpd="sng" w="9525">
            <a:solidFill>
              <a:schemeClr val="dk2"/>
            </a:solidFill>
            <a:prstDash val="solid"/>
            <a:round/>
            <a:headEnd len="med" w="med" type="none"/>
            <a:tailEnd len="med" w="med" type="triangle"/>
          </a:ln>
        </p:spPr>
      </p:cxnSp>
      <p:sp>
        <p:nvSpPr>
          <p:cNvPr id="179" name="Google Shape;179;p22"/>
          <p:cNvSpPr txBox="1"/>
          <p:nvPr/>
        </p:nvSpPr>
        <p:spPr>
          <a:xfrm>
            <a:off x="4564750" y="2992400"/>
            <a:ext cx="816300" cy="3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Day 7</a:t>
            </a:r>
            <a:endParaRPr b="1">
              <a:latin typeface="Proxima Nova"/>
              <a:ea typeface="Proxima Nova"/>
              <a:cs typeface="Proxima Nova"/>
              <a:sym typeface="Proxima Nova"/>
            </a:endParaRPr>
          </a:p>
        </p:txBody>
      </p:sp>
      <p:sp>
        <p:nvSpPr>
          <p:cNvPr id="180" name="Google Shape;180;p22"/>
          <p:cNvSpPr/>
          <p:nvPr/>
        </p:nvSpPr>
        <p:spPr>
          <a:xfrm>
            <a:off x="4794700" y="2415275"/>
            <a:ext cx="2012100" cy="243300"/>
          </a:xfrm>
          <a:prstGeom prst="roundRect">
            <a:avLst>
              <a:gd fmla="val 16667" name="adj"/>
            </a:avLst>
          </a:prstGeom>
          <a:solidFill>
            <a:srgbClr val="7F6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1" name="Google Shape;181;p22"/>
          <p:cNvCxnSpPr/>
          <p:nvPr/>
        </p:nvCxnSpPr>
        <p:spPr>
          <a:xfrm flipH="1" rot="10800000">
            <a:off x="6806800" y="2032925"/>
            <a:ext cx="13800" cy="580200"/>
          </a:xfrm>
          <a:prstGeom prst="straightConnector1">
            <a:avLst/>
          </a:prstGeom>
          <a:noFill/>
          <a:ln cap="flat" cmpd="sng" w="9525">
            <a:solidFill>
              <a:schemeClr val="dk2"/>
            </a:solidFill>
            <a:prstDash val="solid"/>
            <a:round/>
            <a:headEnd len="med" w="med" type="none"/>
            <a:tailEnd len="med" w="med" type="triangle"/>
          </a:ln>
        </p:spPr>
      </p:cxnSp>
      <p:sp>
        <p:nvSpPr>
          <p:cNvPr id="182" name="Google Shape;182;p22"/>
          <p:cNvSpPr txBox="1"/>
          <p:nvPr/>
        </p:nvSpPr>
        <p:spPr>
          <a:xfrm>
            <a:off x="6883575" y="1775075"/>
            <a:ext cx="816300" cy="3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roxima Nova"/>
                <a:ea typeface="Proxima Nova"/>
                <a:cs typeface="Proxima Nova"/>
                <a:sym typeface="Proxima Nova"/>
              </a:rPr>
              <a:t>Day14</a:t>
            </a:r>
            <a:endParaRPr b="1">
              <a:latin typeface="Proxima Nova"/>
              <a:ea typeface="Proxima Nova"/>
              <a:cs typeface="Proxima Nova"/>
              <a:sym typeface="Proxima Nova"/>
            </a:endParaRPr>
          </a:p>
        </p:txBody>
      </p:sp>
      <p:sp>
        <p:nvSpPr>
          <p:cNvPr id="183" name="Google Shape;183;p22"/>
          <p:cNvSpPr txBox="1"/>
          <p:nvPr/>
        </p:nvSpPr>
        <p:spPr>
          <a:xfrm>
            <a:off x="5470075" y="1096000"/>
            <a:ext cx="3424500" cy="65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latin typeface="Proxima Nova"/>
                <a:ea typeface="Proxima Nova"/>
                <a:cs typeface="Proxima Nova"/>
                <a:sym typeface="Proxima Nova"/>
              </a:rPr>
              <a:t>Development Finished</a:t>
            </a:r>
            <a:endParaRPr b="1" sz="1300">
              <a:latin typeface="Proxima Nova"/>
              <a:ea typeface="Proxima Nova"/>
              <a:cs typeface="Proxima Nova"/>
              <a:sym typeface="Proxima Nova"/>
            </a:endParaRPr>
          </a:p>
          <a:p>
            <a:pPr indent="0" lvl="0" marL="0" rtl="0" algn="l">
              <a:spcBef>
                <a:spcPts val="0"/>
              </a:spcBef>
              <a:spcAft>
                <a:spcPts val="0"/>
              </a:spcAft>
              <a:buNone/>
            </a:pPr>
            <a:r>
              <a:t/>
            </a:r>
            <a:endParaRPr sz="1300">
              <a:latin typeface="Proxima Nova"/>
              <a:ea typeface="Proxima Nova"/>
              <a:cs typeface="Proxima Nova"/>
              <a:sym typeface="Proxima Nova"/>
            </a:endParaRPr>
          </a:p>
          <a:p>
            <a:pPr indent="0" lvl="0" marL="0" rtl="0" algn="l">
              <a:spcBef>
                <a:spcPts val="0"/>
              </a:spcBef>
              <a:spcAft>
                <a:spcPts val="0"/>
              </a:spcAft>
              <a:buNone/>
            </a:pPr>
            <a:r>
              <a:rPr lang="en" sz="1100">
                <a:latin typeface="Proxima Nova"/>
                <a:ea typeface="Proxima Nova"/>
                <a:cs typeface="Proxima Nova"/>
                <a:sym typeface="Proxima Nova"/>
              </a:rPr>
              <a:t>User can expect trial with entire systems. Trial and error phase. </a:t>
            </a:r>
            <a:endParaRPr sz="1100">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3"/>
          <p:cNvSpPr/>
          <p:nvPr/>
        </p:nvSpPr>
        <p:spPr>
          <a:xfrm>
            <a:off x="4355800" y="3468425"/>
            <a:ext cx="3398700" cy="684000"/>
          </a:xfrm>
          <a:prstGeom prst="roundRect">
            <a:avLst>
              <a:gd fmla="val 16667" name="adj"/>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3100">
                <a:solidFill>
                  <a:schemeClr val="lt1"/>
                </a:solidFill>
                <a:latin typeface="Inter"/>
                <a:ea typeface="Inter"/>
                <a:cs typeface="Inter"/>
                <a:sym typeface="Inter"/>
              </a:rPr>
              <a:t>IDR 3</a:t>
            </a:r>
            <a:r>
              <a:rPr b="1" lang="en" sz="3100">
                <a:solidFill>
                  <a:schemeClr val="lt1"/>
                </a:solidFill>
                <a:latin typeface="Inter"/>
                <a:ea typeface="Inter"/>
                <a:cs typeface="Inter"/>
                <a:sym typeface="Inter"/>
              </a:rPr>
              <a:t>.500.000,-</a:t>
            </a:r>
            <a:endParaRPr b="1" sz="3100">
              <a:solidFill>
                <a:schemeClr val="lt1"/>
              </a:solidFill>
              <a:latin typeface="Inter"/>
              <a:ea typeface="Inter"/>
              <a:cs typeface="Inter"/>
              <a:sym typeface="Inter"/>
            </a:endParaRPr>
          </a:p>
        </p:txBody>
      </p:sp>
      <p:sp>
        <p:nvSpPr>
          <p:cNvPr id="189" name="Google Shape;189;p23"/>
          <p:cNvSpPr txBox="1"/>
          <p:nvPr>
            <p:ph type="title"/>
          </p:nvPr>
        </p:nvSpPr>
        <p:spPr>
          <a:xfrm>
            <a:off x="729450" y="5485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Pricing</a:t>
            </a:r>
            <a:endParaRPr>
              <a:latin typeface="Proxima Nova"/>
              <a:ea typeface="Proxima Nova"/>
              <a:cs typeface="Proxima Nova"/>
              <a:sym typeface="Proxima Nova"/>
            </a:endParaRPr>
          </a:p>
        </p:txBody>
      </p:sp>
      <p:sp>
        <p:nvSpPr>
          <p:cNvPr id="190" name="Google Shape;190;p23"/>
          <p:cNvSpPr txBox="1"/>
          <p:nvPr>
            <p:ph idx="1" type="body"/>
          </p:nvPr>
        </p:nvSpPr>
        <p:spPr>
          <a:xfrm>
            <a:off x="799450" y="1320013"/>
            <a:ext cx="7215300" cy="2679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500">
                <a:latin typeface="Inter"/>
                <a:ea typeface="Inter"/>
                <a:cs typeface="Inter"/>
                <a:sym typeface="Inter"/>
              </a:rPr>
              <a:t>To complete all the development process of Platform Directory , there will need at least 14 days of work with the following details:</a:t>
            </a:r>
            <a:endParaRPr sz="1500">
              <a:latin typeface="Inter"/>
              <a:ea typeface="Inter"/>
              <a:cs typeface="Inter"/>
              <a:sym typeface="Inter"/>
            </a:endParaRPr>
          </a:p>
          <a:p>
            <a:pPr indent="-323850" lvl="0" marL="457200" rtl="0" algn="l">
              <a:spcBef>
                <a:spcPts val="1600"/>
              </a:spcBef>
              <a:spcAft>
                <a:spcPts val="0"/>
              </a:spcAft>
              <a:buSzPts val="1500"/>
              <a:buFont typeface="Inter"/>
              <a:buChar char="●"/>
            </a:pPr>
            <a:r>
              <a:rPr lang="en" sz="1500">
                <a:latin typeface="Inter"/>
                <a:ea typeface="Inter"/>
                <a:cs typeface="Inter"/>
                <a:sym typeface="Inter"/>
              </a:rPr>
              <a:t>Domain  .com</a:t>
            </a:r>
            <a:endParaRPr sz="1500">
              <a:latin typeface="Inter"/>
              <a:ea typeface="Inter"/>
              <a:cs typeface="Inter"/>
              <a:sym typeface="Inter"/>
            </a:endParaRPr>
          </a:p>
          <a:p>
            <a:pPr indent="-323850" lvl="0" marL="457200" rtl="0" algn="l">
              <a:spcBef>
                <a:spcPts val="0"/>
              </a:spcBef>
              <a:spcAft>
                <a:spcPts val="0"/>
              </a:spcAft>
              <a:buSzPts val="1500"/>
              <a:buFont typeface="Inter"/>
              <a:buChar char="●"/>
            </a:pPr>
            <a:r>
              <a:rPr lang="en" sz="1500">
                <a:latin typeface="Inter"/>
                <a:ea typeface="Inter"/>
                <a:cs typeface="Inter"/>
                <a:sym typeface="Inter"/>
              </a:rPr>
              <a:t>Cloud Server by IDCloud Host </a:t>
            </a:r>
            <a:endParaRPr sz="1500">
              <a:latin typeface="Inter"/>
              <a:ea typeface="Inter"/>
              <a:cs typeface="Inter"/>
              <a:sym typeface="Inter"/>
            </a:endParaRPr>
          </a:p>
          <a:p>
            <a:pPr indent="-323850" lvl="0" marL="457200" rtl="0" algn="l">
              <a:spcBef>
                <a:spcPts val="0"/>
              </a:spcBef>
              <a:spcAft>
                <a:spcPts val="0"/>
              </a:spcAft>
              <a:buSzPts val="1500"/>
              <a:buFont typeface="Inter"/>
              <a:buChar char="●"/>
            </a:pPr>
            <a:r>
              <a:rPr lang="en" sz="1500">
                <a:latin typeface="Inter"/>
                <a:ea typeface="Inter"/>
                <a:cs typeface="Inter"/>
                <a:sym typeface="Inter"/>
              </a:rPr>
              <a:t>Theme Implementation</a:t>
            </a:r>
            <a:endParaRPr sz="1500">
              <a:latin typeface="Inter"/>
              <a:ea typeface="Inter"/>
              <a:cs typeface="Inter"/>
              <a:sym typeface="Inter"/>
            </a:endParaRPr>
          </a:p>
          <a:p>
            <a:pPr indent="-323850" lvl="0" marL="457200" rtl="0" algn="l">
              <a:spcBef>
                <a:spcPts val="0"/>
              </a:spcBef>
              <a:spcAft>
                <a:spcPts val="0"/>
              </a:spcAft>
              <a:buSzPts val="1500"/>
              <a:buFont typeface="Inter"/>
              <a:buChar char="●"/>
            </a:pPr>
            <a:r>
              <a:rPr lang="en" sz="1500">
                <a:latin typeface="Inter"/>
                <a:ea typeface="Inter"/>
                <a:cs typeface="Inter"/>
                <a:sym typeface="Inter"/>
              </a:rPr>
              <a:t>Backend Development</a:t>
            </a:r>
            <a:endParaRPr sz="1500">
              <a:latin typeface="Inter"/>
              <a:ea typeface="Inter"/>
              <a:cs typeface="Inter"/>
              <a:sym typeface="Inter"/>
            </a:endParaRPr>
          </a:p>
          <a:p>
            <a:pPr indent="-323850" lvl="0" marL="457200" rtl="0" algn="l">
              <a:spcBef>
                <a:spcPts val="0"/>
              </a:spcBef>
              <a:spcAft>
                <a:spcPts val="0"/>
              </a:spcAft>
              <a:buSzPts val="1500"/>
              <a:buFont typeface="Inter"/>
              <a:buChar char="●"/>
            </a:pPr>
            <a:r>
              <a:rPr lang="en" sz="1500">
                <a:latin typeface="Inter"/>
                <a:ea typeface="Inter"/>
                <a:cs typeface="Inter"/>
                <a:sym typeface="Inter"/>
              </a:rPr>
              <a:t>Front End Development</a:t>
            </a:r>
            <a:endParaRPr sz="1500">
              <a:latin typeface="Inter"/>
              <a:ea typeface="Inter"/>
              <a:cs typeface="Inter"/>
              <a:sym typeface="Inter"/>
            </a:endParaRPr>
          </a:p>
          <a:p>
            <a:pPr indent="-323850" lvl="0" marL="457200" rtl="0" algn="l">
              <a:spcBef>
                <a:spcPts val="0"/>
              </a:spcBef>
              <a:spcAft>
                <a:spcPts val="0"/>
              </a:spcAft>
              <a:buSzPts val="1500"/>
              <a:buFont typeface="Inter"/>
              <a:buChar char="●"/>
            </a:pPr>
            <a:r>
              <a:rPr lang="en" sz="1500">
                <a:latin typeface="Inter"/>
                <a:ea typeface="Inter"/>
                <a:cs typeface="Inter"/>
                <a:sym typeface="Inter"/>
              </a:rPr>
              <a:t>Integration</a:t>
            </a:r>
            <a:endParaRPr sz="1500">
              <a:latin typeface="Inter"/>
              <a:ea typeface="Inter"/>
              <a:cs typeface="Inter"/>
              <a:sym typeface="Inter"/>
            </a:endParaRPr>
          </a:p>
          <a:p>
            <a:pPr indent="-323850" lvl="0" marL="457200" rtl="0" algn="l">
              <a:spcBef>
                <a:spcPts val="0"/>
              </a:spcBef>
              <a:spcAft>
                <a:spcPts val="0"/>
              </a:spcAft>
              <a:buSzPts val="1500"/>
              <a:buFont typeface="Inter"/>
              <a:buChar char="●"/>
            </a:pPr>
            <a:r>
              <a:rPr lang="en" sz="1500">
                <a:latin typeface="Inter"/>
                <a:ea typeface="Inter"/>
                <a:cs typeface="Inter"/>
                <a:sym typeface="Inter"/>
              </a:rPr>
              <a:t>Trial &amp; Testing</a:t>
            </a:r>
            <a:endParaRPr sz="1500">
              <a:latin typeface="Inter"/>
              <a:ea typeface="Inter"/>
              <a:cs typeface="Inter"/>
              <a:sym typeface="Inter"/>
            </a:endParaRPr>
          </a:p>
          <a:p>
            <a:pPr indent="-323850" lvl="0" marL="457200" rtl="0" algn="l">
              <a:spcBef>
                <a:spcPts val="0"/>
              </a:spcBef>
              <a:spcAft>
                <a:spcPts val="0"/>
              </a:spcAft>
              <a:buSzPts val="1500"/>
              <a:buFont typeface="Inter"/>
              <a:buChar char="●"/>
            </a:pPr>
            <a:r>
              <a:rPr lang="en" sz="1500">
                <a:latin typeface="Inter"/>
                <a:ea typeface="Inter"/>
                <a:cs typeface="Inter"/>
                <a:sym typeface="Inter"/>
              </a:rPr>
              <a:t>Revision</a:t>
            </a:r>
            <a:endParaRPr sz="1500">
              <a:latin typeface="Inter"/>
              <a:ea typeface="Inter"/>
              <a:cs typeface="Inter"/>
              <a:sym typeface="Inter"/>
            </a:endParaRPr>
          </a:p>
          <a:p>
            <a:pPr indent="-323850" lvl="0" marL="457200" rtl="0" algn="l">
              <a:spcBef>
                <a:spcPts val="0"/>
              </a:spcBef>
              <a:spcAft>
                <a:spcPts val="0"/>
              </a:spcAft>
              <a:buSzPts val="1500"/>
              <a:buFont typeface="Inter"/>
              <a:buChar char="●"/>
            </a:pPr>
            <a:r>
              <a:rPr lang="en" sz="1500">
                <a:latin typeface="Inter"/>
                <a:ea typeface="Inter"/>
                <a:cs typeface="Inter"/>
                <a:sym typeface="Inter"/>
              </a:rPr>
              <a:t>Training</a:t>
            </a:r>
            <a:endParaRPr sz="1500">
              <a:latin typeface="Inter"/>
              <a:ea typeface="Inter"/>
              <a:cs typeface="Inter"/>
              <a:sym typeface="Inter"/>
            </a:endParaRPr>
          </a:p>
        </p:txBody>
      </p:sp>
      <p:sp>
        <p:nvSpPr>
          <p:cNvPr id="191" name="Google Shape;191;p23"/>
          <p:cNvSpPr txBox="1"/>
          <p:nvPr/>
        </p:nvSpPr>
        <p:spPr>
          <a:xfrm>
            <a:off x="6266650" y="4383400"/>
            <a:ext cx="2378700" cy="68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100">
              <a:latin typeface="Proxima Nova"/>
              <a:ea typeface="Proxima Nova"/>
              <a:cs typeface="Proxima Nova"/>
              <a:sym typeface="Proxima Nova"/>
            </a:endParaRPr>
          </a:p>
        </p:txBody>
      </p:sp>
      <p:pic>
        <p:nvPicPr>
          <p:cNvPr id="192" name="Google Shape;192;p23"/>
          <p:cNvPicPr preferRelativeResize="0"/>
          <p:nvPr/>
        </p:nvPicPr>
        <p:blipFill>
          <a:blip r:embed="rId3">
            <a:alphaModFix/>
          </a:blip>
          <a:stretch>
            <a:fillRect/>
          </a:stretch>
        </p:blipFill>
        <p:spPr>
          <a:xfrm>
            <a:off x="7288815" y="64326"/>
            <a:ext cx="1575160" cy="399000"/>
          </a:xfrm>
          <a:prstGeom prst="rect">
            <a:avLst/>
          </a:prstGeom>
          <a:noFill/>
          <a:ln>
            <a:noFill/>
          </a:ln>
        </p:spPr>
      </p:pic>
      <p:sp>
        <p:nvSpPr>
          <p:cNvPr id="193" name="Google Shape;193;p23"/>
          <p:cNvSpPr txBox="1"/>
          <p:nvPr/>
        </p:nvSpPr>
        <p:spPr>
          <a:xfrm>
            <a:off x="5405513" y="3999325"/>
            <a:ext cx="644400" cy="33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000">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659175" y="5457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Inter"/>
                <a:ea typeface="Inter"/>
                <a:cs typeface="Inter"/>
                <a:sym typeface="Inter"/>
              </a:rPr>
              <a:t>Maintenance  ++</a:t>
            </a:r>
            <a:endParaRPr>
              <a:latin typeface="Inter"/>
              <a:ea typeface="Inter"/>
              <a:cs typeface="Inter"/>
              <a:sym typeface="Inter"/>
            </a:endParaRPr>
          </a:p>
        </p:txBody>
      </p:sp>
      <p:sp>
        <p:nvSpPr>
          <p:cNvPr id="199" name="Google Shape;199;p24"/>
          <p:cNvSpPr txBox="1"/>
          <p:nvPr>
            <p:ph idx="1" type="body"/>
          </p:nvPr>
        </p:nvSpPr>
        <p:spPr>
          <a:xfrm>
            <a:off x="509000" y="1517750"/>
            <a:ext cx="5183700" cy="3429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Inter"/>
              <a:buChar char="●"/>
            </a:pPr>
            <a:r>
              <a:rPr lang="en" sz="1600">
                <a:latin typeface="Inter"/>
                <a:ea typeface="Inter"/>
                <a:cs typeface="Inter"/>
                <a:sym typeface="Inter"/>
              </a:rPr>
              <a:t>Restarting virtual Machine</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Backup Files</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Pacthing System</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Clearing logs and </a:t>
            </a:r>
            <a:r>
              <a:rPr lang="en" sz="1600">
                <a:latin typeface="Inter"/>
                <a:ea typeface="Inter"/>
                <a:cs typeface="Inter"/>
                <a:sym typeface="Inter"/>
              </a:rPr>
              <a:t>archiving</a:t>
            </a:r>
            <a:r>
              <a:rPr lang="en" sz="1600">
                <a:latin typeface="Inter"/>
                <a:ea typeface="Inter"/>
                <a:cs typeface="Inter"/>
                <a:sym typeface="Inter"/>
              </a:rPr>
              <a:t> logs</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Update Server</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Update Plugin</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Update CMS</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Create article Content - 1 News Content / day</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Content Design </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Digital Ads Placement  </a:t>
            </a:r>
            <a:endParaRPr sz="1600">
              <a:latin typeface="Inter"/>
              <a:ea typeface="Inter"/>
              <a:cs typeface="Inter"/>
              <a:sym typeface="Inter"/>
            </a:endParaRPr>
          </a:p>
          <a:p>
            <a:pPr indent="-330200" lvl="0" marL="457200" rtl="0" algn="l">
              <a:spcBef>
                <a:spcPts val="0"/>
              </a:spcBef>
              <a:spcAft>
                <a:spcPts val="0"/>
              </a:spcAft>
              <a:buSzPts val="1600"/>
              <a:buFont typeface="Inter"/>
              <a:buChar char="●"/>
            </a:pPr>
            <a:r>
              <a:rPr lang="en" sz="1600">
                <a:latin typeface="Inter"/>
                <a:ea typeface="Inter"/>
                <a:cs typeface="Inter"/>
                <a:sym typeface="Inter"/>
              </a:rPr>
              <a:t>Search Engine Marketing</a:t>
            </a:r>
            <a:endParaRPr sz="1600">
              <a:latin typeface="Inter"/>
              <a:ea typeface="Inter"/>
              <a:cs typeface="Inter"/>
              <a:sym typeface="Inter"/>
            </a:endParaRPr>
          </a:p>
        </p:txBody>
      </p:sp>
      <p:sp>
        <p:nvSpPr>
          <p:cNvPr id="200" name="Google Shape;200;p24"/>
          <p:cNvSpPr/>
          <p:nvPr/>
        </p:nvSpPr>
        <p:spPr>
          <a:xfrm>
            <a:off x="5874275" y="1475600"/>
            <a:ext cx="2895000" cy="2909100"/>
          </a:xfrm>
          <a:prstGeom prst="round1Rect">
            <a:avLst>
              <a:gd fmla="val 16667" name="adj"/>
            </a:avLst>
          </a:prstGeom>
          <a:solidFill>
            <a:srgbClr val="0B539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3800">
                <a:solidFill>
                  <a:schemeClr val="lt1"/>
                </a:solidFill>
                <a:latin typeface="Proxima Nova"/>
                <a:ea typeface="Proxima Nova"/>
                <a:cs typeface="Proxima Nova"/>
                <a:sym typeface="Proxima Nova"/>
              </a:rPr>
              <a:t>IDR 500K</a:t>
            </a:r>
            <a:endParaRPr b="1" sz="3800">
              <a:solidFill>
                <a:schemeClr val="lt1"/>
              </a:solidFill>
              <a:latin typeface="Proxima Nova"/>
              <a:ea typeface="Proxima Nova"/>
              <a:cs typeface="Proxima Nova"/>
              <a:sym typeface="Proxima Nova"/>
            </a:endParaRPr>
          </a:p>
          <a:p>
            <a:pPr indent="0" lvl="0" marL="0" rtl="0" algn="ctr">
              <a:spcBef>
                <a:spcPts val="0"/>
              </a:spcBef>
              <a:spcAft>
                <a:spcPts val="0"/>
              </a:spcAft>
              <a:buNone/>
            </a:pPr>
            <a:r>
              <a:rPr lang="en" sz="1900">
                <a:solidFill>
                  <a:schemeClr val="lt1"/>
                </a:solidFill>
                <a:latin typeface="Proxima Nova"/>
                <a:ea typeface="Proxima Nova"/>
                <a:cs typeface="Proxima Nova"/>
                <a:sym typeface="Proxima Nova"/>
              </a:rPr>
              <a:t>Per-Month</a:t>
            </a:r>
            <a:endParaRPr sz="1900">
              <a:solidFill>
                <a:schemeClr val="lt1"/>
              </a:solidFill>
              <a:latin typeface="Proxima Nova"/>
              <a:ea typeface="Proxima Nova"/>
              <a:cs typeface="Proxima Nova"/>
              <a:sym typeface="Proxima Nova"/>
            </a:endParaRPr>
          </a:p>
          <a:p>
            <a:pPr indent="0" lvl="0" marL="0" rtl="0" algn="ctr">
              <a:spcBef>
                <a:spcPts val="0"/>
              </a:spcBef>
              <a:spcAft>
                <a:spcPts val="0"/>
              </a:spcAft>
              <a:buNone/>
            </a:pPr>
            <a:r>
              <a:t/>
            </a:r>
            <a:endParaRPr sz="1900">
              <a:solidFill>
                <a:schemeClr val="lt1"/>
              </a:solidFill>
              <a:latin typeface="Proxima Nova"/>
              <a:ea typeface="Proxima Nova"/>
              <a:cs typeface="Proxima Nova"/>
              <a:sym typeface="Proxima Nova"/>
            </a:endParaRPr>
          </a:p>
          <a:p>
            <a:pPr indent="0" lvl="0" marL="0" rtl="0" algn="ctr">
              <a:spcBef>
                <a:spcPts val="0"/>
              </a:spcBef>
              <a:spcAft>
                <a:spcPts val="0"/>
              </a:spcAft>
              <a:buNone/>
            </a:pPr>
            <a:r>
              <a:rPr lang="en">
                <a:solidFill>
                  <a:schemeClr val="lt1"/>
                </a:solidFill>
                <a:latin typeface="Proxima Nova"/>
                <a:ea typeface="Proxima Nova"/>
                <a:cs typeface="Proxima Nova"/>
                <a:sym typeface="Proxima Nova"/>
              </a:rPr>
              <a:t>*</a:t>
            </a:r>
            <a:r>
              <a:rPr lang="en">
                <a:solidFill>
                  <a:schemeClr val="lt1"/>
                </a:solidFill>
                <a:latin typeface="Proxima Nova"/>
                <a:ea typeface="Proxima Nova"/>
                <a:cs typeface="Proxima Nova"/>
                <a:sym typeface="Proxima Nova"/>
              </a:rPr>
              <a:t>Exclude Budget Ads (Iklan)</a:t>
            </a:r>
            <a:endParaRPr>
              <a:solidFill>
                <a:schemeClr val="lt1"/>
              </a:solidFill>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5"/>
          <p:cNvSpPr txBox="1"/>
          <p:nvPr>
            <p:ph type="title"/>
          </p:nvPr>
        </p:nvSpPr>
        <p:spPr>
          <a:xfrm>
            <a:off x="727650" y="5282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Pricing Detail</a:t>
            </a:r>
            <a:endParaRPr>
              <a:latin typeface="Proxima Nova"/>
              <a:ea typeface="Proxima Nova"/>
              <a:cs typeface="Proxima Nova"/>
              <a:sym typeface="Proxima Nova"/>
            </a:endParaRPr>
          </a:p>
        </p:txBody>
      </p:sp>
      <p:graphicFrame>
        <p:nvGraphicFramePr>
          <p:cNvPr id="206" name="Google Shape;206;p25"/>
          <p:cNvGraphicFramePr/>
          <p:nvPr/>
        </p:nvGraphicFramePr>
        <p:xfrm>
          <a:off x="814475" y="1693900"/>
          <a:ext cx="3000000" cy="3000000"/>
        </p:xfrm>
        <a:graphic>
          <a:graphicData uri="http://schemas.openxmlformats.org/drawingml/2006/table">
            <a:tbl>
              <a:tblPr>
                <a:noFill/>
                <a:tableStyleId>{0E8D8F37-87B5-4DA8-82C0-0CA1478C8896}</a:tableStyleId>
              </a:tblPr>
              <a:tblGrid>
                <a:gridCol w="620275"/>
                <a:gridCol w="3574425"/>
                <a:gridCol w="2123725"/>
                <a:gridCol w="1370275"/>
              </a:tblGrid>
              <a:tr h="396200">
                <a:tc>
                  <a:txBody>
                    <a:bodyPr/>
                    <a:lstStyle/>
                    <a:p>
                      <a:pPr indent="0" lvl="0" marL="0" rtl="0" algn="l">
                        <a:spcBef>
                          <a:spcPts val="0"/>
                        </a:spcBef>
                        <a:spcAft>
                          <a:spcPts val="0"/>
                        </a:spcAft>
                        <a:buNone/>
                      </a:pPr>
                      <a:r>
                        <a:rPr b="1" lang="en">
                          <a:solidFill>
                            <a:schemeClr val="lt1"/>
                          </a:solidFill>
                          <a:latin typeface="Proxima Nova"/>
                          <a:ea typeface="Proxima Nova"/>
                          <a:cs typeface="Proxima Nova"/>
                          <a:sym typeface="Proxima Nova"/>
                        </a:rPr>
                        <a:t>No</a:t>
                      </a:r>
                      <a:endParaRPr b="1">
                        <a:solidFill>
                          <a:schemeClr val="lt1"/>
                        </a:solidFill>
                        <a:latin typeface="Proxima Nova"/>
                        <a:ea typeface="Proxima Nova"/>
                        <a:cs typeface="Proxima Nova"/>
                        <a:sym typeface="Proxima Nova"/>
                      </a:endParaRPr>
                    </a:p>
                  </a:txBody>
                  <a:tcPr marT="91425" marB="91425" marR="91425" marL="91425">
                    <a:lnL cap="flat" cmpd="sng" w="9525">
                      <a:solidFill>
                        <a:srgbClr val="0B5394"/>
                      </a:solidFill>
                      <a:prstDash val="solid"/>
                      <a:round/>
                      <a:headEnd len="sm" w="sm" type="none"/>
                      <a:tailEnd len="sm" w="sm" type="none"/>
                    </a:lnL>
                    <a:lnR cap="flat" cmpd="sng" w="9525">
                      <a:solidFill>
                        <a:srgbClr val="0B5394"/>
                      </a:solidFill>
                      <a:prstDash val="solid"/>
                      <a:round/>
                      <a:headEnd len="sm" w="sm" type="none"/>
                      <a:tailEnd len="sm" w="sm" type="none"/>
                    </a:lnR>
                    <a:lnT cap="flat" cmpd="sng" w="9525">
                      <a:solidFill>
                        <a:srgbClr val="0B5394"/>
                      </a:solidFill>
                      <a:prstDash val="solid"/>
                      <a:round/>
                      <a:headEnd len="sm" w="sm" type="none"/>
                      <a:tailEnd len="sm" w="sm" type="none"/>
                    </a:lnT>
                    <a:lnB cap="flat" cmpd="sng" w="9525">
                      <a:solidFill>
                        <a:srgbClr val="0B5394"/>
                      </a:solidFill>
                      <a:prstDash val="solid"/>
                      <a:round/>
                      <a:headEnd len="sm" w="sm" type="none"/>
                      <a:tailEnd len="sm" w="sm" type="none"/>
                    </a:lnB>
                    <a:solidFill>
                      <a:srgbClr val="0B5394"/>
                    </a:solidFill>
                  </a:tcPr>
                </a:tc>
                <a:tc>
                  <a:txBody>
                    <a:bodyPr/>
                    <a:lstStyle/>
                    <a:p>
                      <a:pPr indent="0" lvl="0" marL="0" rtl="0" algn="l">
                        <a:spcBef>
                          <a:spcPts val="0"/>
                        </a:spcBef>
                        <a:spcAft>
                          <a:spcPts val="0"/>
                        </a:spcAft>
                        <a:buNone/>
                      </a:pPr>
                      <a:r>
                        <a:rPr b="1" lang="en">
                          <a:solidFill>
                            <a:schemeClr val="lt1"/>
                          </a:solidFill>
                          <a:latin typeface="Proxima Nova"/>
                          <a:ea typeface="Proxima Nova"/>
                          <a:cs typeface="Proxima Nova"/>
                          <a:sym typeface="Proxima Nova"/>
                        </a:rPr>
                        <a:t>Detail</a:t>
                      </a:r>
                      <a:endParaRPr b="1">
                        <a:solidFill>
                          <a:schemeClr val="lt1"/>
                        </a:solidFill>
                        <a:latin typeface="Proxima Nova"/>
                        <a:ea typeface="Proxima Nova"/>
                        <a:cs typeface="Proxima Nova"/>
                        <a:sym typeface="Proxima Nova"/>
                      </a:endParaRPr>
                    </a:p>
                  </a:txBody>
                  <a:tcPr marT="91425" marB="91425" marR="91425" marL="91425">
                    <a:lnL cap="flat" cmpd="sng" w="9525">
                      <a:solidFill>
                        <a:srgbClr val="0B5394"/>
                      </a:solidFill>
                      <a:prstDash val="solid"/>
                      <a:round/>
                      <a:headEnd len="sm" w="sm" type="none"/>
                      <a:tailEnd len="sm" w="sm" type="none"/>
                    </a:lnL>
                    <a:lnR cap="flat" cmpd="sng" w="9525">
                      <a:solidFill>
                        <a:srgbClr val="0B5394"/>
                      </a:solidFill>
                      <a:prstDash val="solid"/>
                      <a:round/>
                      <a:headEnd len="sm" w="sm" type="none"/>
                      <a:tailEnd len="sm" w="sm" type="none"/>
                    </a:lnR>
                    <a:lnT cap="flat" cmpd="sng" w="9525">
                      <a:solidFill>
                        <a:srgbClr val="0B5394"/>
                      </a:solidFill>
                      <a:prstDash val="solid"/>
                      <a:round/>
                      <a:headEnd len="sm" w="sm" type="none"/>
                      <a:tailEnd len="sm" w="sm" type="none"/>
                    </a:lnT>
                    <a:lnB cap="flat" cmpd="sng" w="9525">
                      <a:solidFill>
                        <a:srgbClr val="0B5394"/>
                      </a:solidFill>
                      <a:prstDash val="solid"/>
                      <a:round/>
                      <a:headEnd len="sm" w="sm" type="none"/>
                      <a:tailEnd len="sm" w="sm" type="none"/>
                    </a:lnB>
                    <a:solidFill>
                      <a:srgbClr val="0B5394"/>
                    </a:solidFill>
                  </a:tcPr>
                </a:tc>
                <a:tc>
                  <a:txBody>
                    <a:bodyPr/>
                    <a:lstStyle/>
                    <a:p>
                      <a:pPr indent="0" lvl="0" marL="0" rtl="0" algn="l">
                        <a:spcBef>
                          <a:spcPts val="0"/>
                        </a:spcBef>
                        <a:spcAft>
                          <a:spcPts val="0"/>
                        </a:spcAft>
                        <a:buNone/>
                      </a:pPr>
                      <a:r>
                        <a:rPr b="1" lang="en">
                          <a:solidFill>
                            <a:schemeClr val="lt1"/>
                          </a:solidFill>
                          <a:latin typeface="Proxima Nova"/>
                          <a:ea typeface="Proxima Nova"/>
                          <a:cs typeface="Proxima Nova"/>
                          <a:sym typeface="Proxima Nova"/>
                        </a:rPr>
                        <a:t>Pricing</a:t>
                      </a:r>
                      <a:endParaRPr b="1">
                        <a:solidFill>
                          <a:schemeClr val="lt1"/>
                        </a:solidFill>
                        <a:latin typeface="Proxima Nova"/>
                        <a:ea typeface="Proxima Nova"/>
                        <a:cs typeface="Proxima Nova"/>
                        <a:sym typeface="Proxima Nova"/>
                      </a:endParaRPr>
                    </a:p>
                  </a:txBody>
                  <a:tcPr marT="91425" marB="91425" marR="91425" marL="91425">
                    <a:lnL cap="flat" cmpd="sng" w="9525">
                      <a:solidFill>
                        <a:srgbClr val="0B5394"/>
                      </a:solidFill>
                      <a:prstDash val="solid"/>
                      <a:round/>
                      <a:headEnd len="sm" w="sm" type="none"/>
                      <a:tailEnd len="sm" w="sm" type="none"/>
                    </a:lnL>
                    <a:lnR cap="flat" cmpd="sng" w="9525">
                      <a:solidFill>
                        <a:srgbClr val="0B5394"/>
                      </a:solidFill>
                      <a:prstDash val="solid"/>
                      <a:round/>
                      <a:headEnd len="sm" w="sm" type="none"/>
                      <a:tailEnd len="sm" w="sm" type="none"/>
                    </a:lnR>
                    <a:lnT cap="flat" cmpd="sng" w="9525">
                      <a:solidFill>
                        <a:srgbClr val="0B5394"/>
                      </a:solidFill>
                      <a:prstDash val="solid"/>
                      <a:round/>
                      <a:headEnd len="sm" w="sm" type="none"/>
                      <a:tailEnd len="sm" w="sm" type="none"/>
                    </a:lnT>
                    <a:lnB cap="flat" cmpd="sng" w="9525">
                      <a:solidFill>
                        <a:srgbClr val="0B5394"/>
                      </a:solidFill>
                      <a:prstDash val="solid"/>
                      <a:round/>
                      <a:headEnd len="sm" w="sm" type="none"/>
                      <a:tailEnd len="sm" w="sm" type="none"/>
                    </a:lnB>
                    <a:solidFill>
                      <a:srgbClr val="0B5394"/>
                    </a:solidFill>
                  </a:tcPr>
                </a:tc>
                <a:tc>
                  <a:txBody>
                    <a:bodyPr/>
                    <a:lstStyle/>
                    <a:p>
                      <a:pPr indent="0" lvl="0" marL="0" rtl="0" algn="l">
                        <a:spcBef>
                          <a:spcPts val="0"/>
                        </a:spcBef>
                        <a:spcAft>
                          <a:spcPts val="0"/>
                        </a:spcAft>
                        <a:buNone/>
                      </a:pPr>
                      <a:r>
                        <a:rPr b="1" lang="en">
                          <a:solidFill>
                            <a:schemeClr val="lt1"/>
                          </a:solidFill>
                          <a:latin typeface="Proxima Nova"/>
                          <a:ea typeface="Proxima Nova"/>
                          <a:cs typeface="Proxima Nova"/>
                          <a:sym typeface="Proxima Nova"/>
                        </a:rPr>
                        <a:t>Remark</a:t>
                      </a:r>
                      <a:endParaRPr b="1">
                        <a:solidFill>
                          <a:schemeClr val="lt1"/>
                        </a:solidFill>
                        <a:latin typeface="Proxima Nova"/>
                        <a:ea typeface="Proxima Nova"/>
                        <a:cs typeface="Proxima Nova"/>
                        <a:sym typeface="Proxima Nova"/>
                      </a:endParaRPr>
                    </a:p>
                  </a:txBody>
                  <a:tcPr marT="91425" marB="91425" marR="91425" marL="91425">
                    <a:lnL cap="flat" cmpd="sng" w="9525">
                      <a:solidFill>
                        <a:srgbClr val="0B5394"/>
                      </a:solidFill>
                      <a:prstDash val="solid"/>
                      <a:round/>
                      <a:headEnd len="sm" w="sm" type="none"/>
                      <a:tailEnd len="sm" w="sm" type="none"/>
                    </a:lnL>
                    <a:lnR cap="flat" cmpd="sng" w="9525">
                      <a:solidFill>
                        <a:srgbClr val="0B5394"/>
                      </a:solidFill>
                      <a:prstDash val="solid"/>
                      <a:round/>
                      <a:headEnd len="sm" w="sm" type="none"/>
                      <a:tailEnd len="sm" w="sm" type="none"/>
                    </a:lnR>
                    <a:lnT cap="flat" cmpd="sng" w="9525">
                      <a:solidFill>
                        <a:srgbClr val="0B5394"/>
                      </a:solidFill>
                      <a:prstDash val="solid"/>
                      <a:round/>
                      <a:headEnd len="sm" w="sm" type="none"/>
                      <a:tailEnd len="sm" w="sm" type="none"/>
                    </a:lnT>
                    <a:lnB cap="flat" cmpd="sng" w="9525">
                      <a:solidFill>
                        <a:srgbClr val="0B5394"/>
                      </a:solidFill>
                      <a:prstDash val="solid"/>
                      <a:round/>
                      <a:headEnd len="sm" w="sm" type="none"/>
                      <a:tailEnd len="sm" w="sm" type="none"/>
                    </a:lnB>
                    <a:solidFill>
                      <a:srgbClr val="0B5394"/>
                    </a:solidFill>
                  </a:tcPr>
                </a:tc>
              </a:tr>
              <a:tr h="412825">
                <a:tc>
                  <a:txBody>
                    <a:bodyPr/>
                    <a:lstStyle/>
                    <a:p>
                      <a:pPr indent="0" lvl="0" marL="0" rtl="0" algn="l">
                        <a:spcBef>
                          <a:spcPts val="0"/>
                        </a:spcBef>
                        <a:spcAft>
                          <a:spcPts val="0"/>
                        </a:spcAft>
                        <a:buNone/>
                      </a:pPr>
                      <a:r>
                        <a:rPr lang="en">
                          <a:latin typeface="Proxima Nova"/>
                          <a:ea typeface="Proxima Nova"/>
                          <a:cs typeface="Proxima Nova"/>
                          <a:sym typeface="Proxima Nova"/>
                        </a:rPr>
                        <a:t>1</a:t>
                      </a:r>
                      <a:endParaRPr>
                        <a:latin typeface="Proxima Nova"/>
                        <a:ea typeface="Proxima Nova"/>
                        <a:cs typeface="Proxima Nova"/>
                        <a:sym typeface="Proxima Nova"/>
                      </a:endParaRPr>
                    </a:p>
                  </a:txBody>
                  <a:tcPr marT="91425" marB="91425" marR="91425" marL="91425">
                    <a:lnT cap="flat" cmpd="sng" w="9525">
                      <a:solidFill>
                        <a:srgbClr val="0B5394"/>
                      </a:solidFill>
                      <a:prstDash val="solid"/>
                      <a:round/>
                      <a:headEnd len="sm" w="sm" type="none"/>
                      <a:tailEnd len="sm" w="sm" type="none"/>
                    </a:lnT>
                  </a:tcPr>
                </a:tc>
                <a:tc>
                  <a:txBody>
                    <a:bodyPr/>
                    <a:lstStyle/>
                    <a:p>
                      <a:pPr indent="0" lvl="0" marL="0" rtl="0" algn="l">
                        <a:spcBef>
                          <a:spcPts val="0"/>
                        </a:spcBef>
                        <a:spcAft>
                          <a:spcPts val="0"/>
                        </a:spcAft>
                        <a:buNone/>
                      </a:pPr>
                      <a:r>
                        <a:rPr lang="en">
                          <a:latin typeface="Proxima Nova"/>
                          <a:ea typeface="Proxima Nova"/>
                          <a:cs typeface="Proxima Nova"/>
                          <a:sym typeface="Proxima Nova"/>
                        </a:rPr>
                        <a:t>Package Website Company Profile &amp; Booking Schedule Meeting</a:t>
                      </a:r>
                      <a:endParaRPr>
                        <a:latin typeface="Proxima Nova"/>
                        <a:ea typeface="Proxima Nova"/>
                        <a:cs typeface="Proxima Nova"/>
                        <a:sym typeface="Proxima Nova"/>
                      </a:endParaRPr>
                    </a:p>
                  </a:txBody>
                  <a:tcPr marT="91425" marB="91425" marR="91425" marL="91425">
                    <a:lnT cap="flat" cmpd="sng" w="9525">
                      <a:solidFill>
                        <a:srgbClr val="0B5394"/>
                      </a:solidFill>
                      <a:prstDash val="solid"/>
                      <a:round/>
                      <a:headEnd len="sm" w="sm" type="none"/>
                      <a:tailEnd len="sm" w="sm" type="none"/>
                    </a:lnT>
                  </a:tcPr>
                </a:tc>
                <a:tc>
                  <a:txBody>
                    <a:bodyPr/>
                    <a:lstStyle/>
                    <a:p>
                      <a:pPr indent="0" lvl="0" marL="0" rtl="0" algn="l">
                        <a:spcBef>
                          <a:spcPts val="0"/>
                        </a:spcBef>
                        <a:spcAft>
                          <a:spcPts val="0"/>
                        </a:spcAft>
                        <a:buNone/>
                      </a:pPr>
                      <a:r>
                        <a:rPr lang="en">
                          <a:latin typeface="Proxima Nova"/>
                          <a:ea typeface="Proxima Nova"/>
                          <a:cs typeface="Proxima Nova"/>
                          <a:sym typeface="Proxima Nova"/>
                        </a:rPr>
                        <a:t>Rp 2</a:t>
                      </a:r>
                      <a:r>
                        <a:rPr lang="en">
                          <a:latin typeface="Proxima Nova"/>
                          <a:ea typeface="Proxima Nova"/>
                          <a:cs typeface="Proxima Nova"/>
                          <a:sym typeface="Proxima Nova"/>
                        </a:rPr>
                        <a:t>.85</a:t>
                      </a:r>
                      <a:r>
                        <a:rPr lang="en">
                          <a:latin typeface="Proxima Nova"/>
                          <a:ea typeface="Proxima Nova"/>
                          <a:cs typeface="Proxima Nova"/>
                          <a:sym typeface="Proxima Nova"/>
                        </a:rPr>
                        <a:t>0.000</a:t>
                      </a:r>
                      <a:endParaRPr>
                        <a:latin typeface="Proxima Nova"/>
                        <a:ea typeface="Proxima Nova"/>
                        <a:cs typeface="Proxima Nova"/>
                        <a:sym typeface="Proxima Nova"/>
                      </a:endParaRPr>
                    </a:p>
                  </a:txBody>
                  <a:tcPr marT="91425" marB="91425" marR="91425" marL="91425">
                    <a:lnT cap="flat" cmpd="sng" w="9525">
                      <a:solidFill>
                        <a:srgbClr val="0B5394"/>
                      </a:solidFill>
                      <a:prstDash val="solid"/>
                      <a:round/>
                      <a:headEnd len="sm" w="sm" type="none"/>
                      <a:tailEnd len="sm" w="sm" type="none"/>
                    </a:lnT>
                  </a:tcPr>
                </a:tc>
                <a:tc>
                  <a:txBody>
                    <a:bodyPr/>
                    <a:lstStyle/>
                    <a:p>
                      <a:pPr indent="0" lvl="0" marL="0" rtl="0" algn="l">
                        <a:spcBef>
                          <a:spcPts val="0"/>
                        </a:spcBef>
                        <a:spcAft>
                          <a:spcPts val="0"/>
                        </a:spcAft>
                        <a:buNone/>
                      </a:pPr>
                      <a:r>
                        <a:rPr lang="en">
                          <a:latin typeface="Proxima Nova"/>
                          <a:ea typeface="Proxima Nova"/>
                          <a:cs typeface="Proxima Nova"/>
                          <a:sym typeface="Proxima Nova"/>
                        </a:rPr>
                        <a:t>One time</a:t>
                      </a:r>
                      <a:endParaRPr>
                        <a:latin typeface="Proxima Nova"/>
                        <a:ea typeface="Proxima Nova"/>
                        <a:cs typeface="Proxima Nova"/>
                        <a:sym typeface="Proxima Nova"/>
                      </a:endParaRPr>
                    </a:p>
                  </a:txBody>
                  <a:tcPr marT="91425" marB="91425" marR="91425" marL="91425">
                    <a:lnT cap="flat" cmpd="sng" w="9525">
                      <a:solidFill>
                        <a:srgbClr val="0B5394"/>
                      </a:solidFill>
                      <a:prstDash val="solid"/>
                      <a:round/>
                      <a:headEnd len="sm" w="sm" type="none"/>
                      <a:tailEnd len="sm" w="sm" type="none"/>
                    </a:lnT>
                  </a:tcPr>
                </a:tc>
              </a:tr>
              <a:tr h="396200">
                <a:tc>
                  <a:txBody>
                    <a:bodyPr/>
                    <a:lstStyle/>
                    <a:p>
                      <a:pPr indent="0" lvl="0" marL="0" rtl="0" algn="l">
                        <a:spcBef>
                          <a:spcPts val="0"/>
                        </a:spcBef>
                        <a:spcAft>
                          <a:spcPts val="0"/>
                        </a:spcAft>
                        <a:buNone/>
                      </a:pPr>
                      <a:r>
                        <a:rPr lang="en">
                          <a:latin typeface="Proxima Nova"/>
                          <a:ea typeface="Proxima Nova"/>
                          <a:cs typeface="Proxima Nova"/>
                          <a:sym typeface="Proxima Nova"/>
                        </a:rPr>
                        <a:t>2</a:t>
                      </a:r>
                      <a:endParaRPr>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rPr lang="en">
                          <a:latin typeface="Proxima Nova"/>
                          <a:ea typeface="Proxima Nova"/>
                          <a:cs typeface="Proxima Nova"/>
                          <a:sym typeface="Proxima Nova"/>
                        </a:rPr>
                        <a:t>Domain  ciptabangunkarya.com</a:t>
                      </a:r>
                      <a:endParaRPr>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rPr lang="en"/>
                        <a:t>Rp 275.000</a:t>
                      </a:r>
                      <a:endParaRPr/>
                    </a:p>
                  </a:txBody>
                  <a:tcPr marT="91425" marB="91425" marR="91425" marL="91425"/>
                </a:tc>
                <a:tc>
                  <a:txBody>
                    <a:bodyPr/>
                    <a:lstStyle/>
                    <a:p>
                      <a:pPr indent="0" lvl="0" marL="0" rtl="0" algn="l">
                        <a:spcBef>
                          <a:spcPts val="0"/>
                        </a:spcBef>
                        <a:spcAft>
                          <a:spcPts val="0"/>
                        </a:spcAft>
                        <a:buNone/>
                      </a:pPr>
                      <a:r>
                        <a:rPr lang="en"/>
                        <a:t>Per year</a:t>
                      </a:r>
                      <a:endParaRPr/>
                    </a:p>
                  </a:txBody>
                  <a:tcPr marT="91425" marB="91425" marR="91425" marL="91425"/>
                </a:tc>
              </a:tr>
              <a:tr h="609575">
                <a:tc>
                  <a:txBody>
                    <a:bodyPr/>
                    <a:lstStyle/>
                    <a:p>
                      <a:pPr indent="0" lvl="0" marL="0" rtl="0" algn="l">
                        <a:spcBef>
                          <a:spcPts val="0"/>
                        </a:spcBef>
                        <a:spcAft>
                          <a:spcPts val="0"/>
                        </a:spcAft>
                        <a:buNone/>
                      </a:pPr>
                      <a:r>
                        <a:rPr lang="en">
                          <a:latin typeface="Proxima Nova"/>
                          <a:ea typeface="Proxima Nova"/>
                          <a:cs typeface="Proxima Nova"/>
                          <a:sym typeface="Proxima Nova"/>
                        </a:rPr>
                        <a:t>3</a:t>
                      </a:r>
                      <a:endParaRPr>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rPr lang="en">
                          <a:latin typeface="Proxima Nova"/>
                          <a:ea typeface="Proxima Nova"/>
                          <a:cs typeface="Proxima Nova"/>
                          <a:sym typeface="Proxima Nova"/>
                        </a:rPr>
                        <a:t>Server RAM 2GB, 2GB Storage</a:t>
                      </a:r>
                      <a:endParaRPr>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rPr lang="en"/>
                        <a:t>Rp 375.000</a:t>
                      </a:r>
                      <a:endParaRPr/>
                    </a:p>
                  </a:txBody>
                  <a:tcPr marT="91425" marB="91425" marR="91425" marL="91425"/>
                </a:tc>
                <a:tc>
                  <a:txBody>
                    <a:bodyPr/>
                    <a:lstStyle/>
                    <a:p>
                      <a:pPr indent="0" lvl="0" marL="0" rtl="0" algn="l">
                        <a:spcBef>
                          <a:spcPts val="0"/>
                        </a:spcBef>
                        <a:spcAft>
                          <a:spcPts val="0"/>
                        </a:spcAft>
                        <a:buNone/>
                      </a:pPr>
                      <a:r>
                        <a:rPr lang="en"/>
                        <a:t>Per year</a:t>
                      </a:r>
                      <a:endParaRPr/>
                    </a:p>
                  </a:txBody>
                  <a:tcPr marT="91425" marB="91425" marR="91425" marL="91425"/>
                </a:tc>
              </a:tr>
              <a:tr h="609575">
                <a:tc>
                  <a:txBody>
                    <a:bodyPr/>
                    <a:lstStyle/>
                    <a:p>
                      <a:pPr indent="0" lvl="0" marL="0" rtl="0" algn="l">
                        <a:spcBef>
                          <a:spcPts val="0"/>
                        </a:spcBef>
                        <a:spcAft>
                          <a:spcPts val="0"/>
                        </a:spcAft>
                        <a:buNone/>
                      </a:pPr>
                      <a:r>
                        <a:rPr lang="en">
                          <a:latin typeface="Proxima Nova"/>
                          <a:ea typeface="Proxima Nova"/>
                          <a:cs typeface="Proxima Nova"/>
                          <a:sym typeface="Proxima Nova"/>
                        </a:rPr>
                        <a:t>4</a:t>
                      </a:r>
                      <a:endParaRPr>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rPr b="1" lang="en">
                          <a:latin typeface="Proxima Nova"/>
                          <a:ea typeface="Proxima Nova"/>
                          <a:cs typeface="Proxima Nova"/>
                          <a:sym typeface="Proxima Nova"/>
                        </a:rPr>
                        <a:t>Maintenance</a:t>
                      </a:r>
                      <a:endParaRPr b="1">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rPr b="1" lang="en">
                          <a:latin typeface="Proxima Nova"/>
                          <a:ea typeface="Proxima Nova"/>
                          <a:cs typeface="Proxima Nova"/>
                          <a:sym typeface="Proxima Nova"/>
                        </a:rPr>
                        <a:t>Rp.    500.000,-</a:t>
                      </a:r>
                      <a:endParaRPr b="1">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rPr b="1" lang="en">
                          <a:latin typeface="Proxima Nova"/>
                          <a:ea typeface="Proxima Nova"/>
                          <a:cs typeface="Proxima Nova"/>
                          <a:sym typeface="Proxima Nova"/>
                        </a:rPr>
                        <a:t>Per-Month</a:t>
                      </a:r>
                      <a:endParaRPr b="1">
                        <a:latin typeface="Proxima Nova"/>
                        <a:ea typeface="Proxima Nova"/>
                        <a:cs typeface="Proxima Nova"/>
                        <a:sym typeface="Proxima Nova"/>
                      </a:endParaRPr>
                    </a:p>
                  </a:txBody>
                  <a:tcPr marT="91425" marB="91425" marR="91425" marL="91425"/>
                </a:tc>
              </a:tr>
              <a:tr h="396200">
                <a:tc>
                  <a:txBody>
                    <a:bodyPr/>
                    <a:lstStyle/>
                    <a:p>
                      <a:pPr indent="0" lvl="0" marL="0" rtl="0" algn="l">
                        <a:spcBef>
                          <a:spcPts val="0"/>
                        </a:spcBef>
                        <a:spcAft>
                          <a:spcPts val="0"/>
                        </a:spcAft>
                        <a:buNone/>
                      </a:pPr>
                      <a:r>
                        <a:t/>
                      </a:r>
                      <a:endParaRPr>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rPr lang="en">
                          <a:latin typeface="Proxima Nova"/>
                          <a:ea typeface="Proxima Nova"/>
                          <a:cs typeface="Proxima Nova"/>
                          <a:sym typeface="Proxima Nova"/>
                        </a:rPr>
                        <a:t>Total </a:t>
                      </a:r>
                      <a:endParaRPr>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rPr b="1" lang="en">
                          <a:latin typeface="Proxima Nova"/>
                          <a:ea typeface="Proxima Nova"/>
                          <a:cs typeface="Proxima Nova"/>
                          <a:sym typeface="Proxima Nova"/>
                        </a:rPr>
                        <a:t>Rp. 4.000.000,-</a:t>
                      </a:r>
                      <a:endParaRPr b="1">
                        <a:latin typeface="Proxima Nova"/>
                        <a:ea typeface="Proxima Nova"/>
                        <a:cs typeface="Proxima Nova"/>
                        <a:sym typeface="Proxima Nova"/>
                      </a:endParaRPr>
                    </a:p>
                  </a:txBody>
                  <a:tcPr marT="91425" marB="91425" marR="91425" marL="91425"/>
                </a:tc>
                <a:tc>
                  <a:txBody>
                    <a:bodyPr/>
                    <a:lstStyle/>
                    <a:p>
                      <a:pPr indent="0" lvl="0" marL="0" rtl="0" algn="l">
                        <a:spcBef>
                          <a:spcPts val="0"/>
                        </a:spcBef>
                        <a:spcAft>
                          <a:spcPts val="0"/>
                        </a:spcAft>
                        <a:buNone/>
                      </a:pPr>
                      <a:r>
                        <a:t/>
                      </a:r>
                      <a:endParaRPr>
                        <a:latin typeface="Proxima Nova"/>
                        <a:ea typeface="Proxima Nova"/>
                        <a:cs typeface="Proxima Nova"/>
                        <a:sym typeface="Proxima Nova"/>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txBox="1"/>
          <p:nvPr>
            <p:ph type="title"/>
          </p:nvPr>
        </p:nvSpPr>
        <p:spPr>
          <a:xfrm>
            <a:off x="631475" y="55120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Contact</a:t>
            </a:r>
            <a:endParaRPr/>
          </a:p>
        </p:txBody>
      </p:sp>
      <p:sp>
        <p:nvSpPr>
          <p:cNvPr id="212" name="Google Shape;212;p26"/>
          <p:cNvSpPr txBox="1"/>
          <p:nvPr>
            <p:ph type="title"/>
          </p:nvPr>
        </p:nvSpPr>
        <p:spPr>
          <a:xfrm>
            <a:off x="727650" y="2450725"/>
            <a:ext cx="7828800" cy="24741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b="0" lang="en" sz="1800">
                <a:solidFill>
                  <a:srgbClr val="000000"/>
                </a:solidFill>
                <a:latin typeface="Proxima Nova"/>
                <a:ea typeface="Proxima Nova"/>
                <a:cs typeface="Proxima Nova"/>
                <a:sym typeface="Proxima Nova"/>
              </a:rPr>
              <a:t>Thank you for your willingness to see this quotation. We hope that this collaboration can take place in the near future. Further information can contact us via:</a:t>
            </a:r>
            <a:endParaRPr b="0" sz="1800">
              <a:solidFill>
                <a:srgbClr val="000000"/>
              </a:solidFill>
              <a:latin typeface="Proxima Nova"/>
              <a:ea typeface="Proxima Nova"/>
              <a:cs typeface="Proxima Nova"/>
              <a:sym typeface="Proxima Nova"/>
            </a:endParaRPr>
          </a:p>
          <a:p>
            <a:pPr indent="0" lvl="0" marL="0" rtl="0" algn="l">
              <a:lnSpc>
                <a:spcPct val="120000"/>
              </a:lnSpc>
              <a:spcBef>
                <a:spcPts val="400"/>
              </a:spcBef>
              <a:spcAft>
                <a:spcPts val="0"/>
              </a:spcAft>
              <a:buNone/>
            </a:pPr>
            <a:r>
              <a:rPr lang="en" sz="2000">
                <a:solidFill>
                  <a:srgbClr val="000000"/>
                </a:solidFill>
                <a:latin typeface="Proxima Nova"/>
                <a:ea typeface="Proxima Nova"/>
                <a:cs typeface="Proxima Nova"/>
                <a:sym typeface="Proxima Nova"/>
              </a:rPr>
              <a:t>Email :  </a:t>
            </a:r>
            <a:r>
              <a:rPr b="0" lang="en" sz="1800" u="sng">
                <a:solidFill>
                  <a:schemeClr val="hlink"/>
                </a:solidFill>
                <a:latin typeface="Proxima Nova"/>
                <a:ea typeface="Proxima Nova"/>
                <a:cs typeface="Proxima Nova"/>
                <a:sym typeface="Proxima Nova"/>
                <a:hlinkClick r:id="rId3"/>
              </a:rPr>
              <a:t>socialgeek.id@gmail.com</a:t>
            </a:r>
            <a:br>
              <a:rPr b="0" lang="en" sz="1800">
                <a:solidFill>
                  <a:srgbClr val="000000"/>
                </a:solidFill>
                <a:latin typeface="Proxima Nova"/>
                <a:ea typeface="Proxima Nova"/>
                <a:cs typeface="Proxima Nova"/>
                <a:sym typeface="Proxima Nova"/>
              </a:rPr>
            </a:br>
            <a:r>
              <a:rPr lang="en" sz="1800">
                <a:solidFill>
                  <a:srgbClr val="000000"/>
                </a:solidFill>
                <a:latin typeface="Proxima Nova"/>
                <a:ea typeface="Proxima Nova"/>
                <a:cs typeface="Proxima Nova"/>
                <a:sym typeface="Proxima Nova"/>
              </a:rPr>
              <a:t>Website :</a:t>
            </a:r>
            <a:r>
              <a:rPr b="0" lang="en" sz="1800">
                <a:solidFill>
                  <a:srgbClr val="000000"/>
                </a:solidFill>
                <a:latin typeface="Proxima Nova"/>
                <a:ea typeface="Proxima Nova"/>
                <a:cs typeface="Proxima Nova"/>
                <a:sym typeface="Proxima Nova"/>
              </a:rPr>
              <a:t> https://socialgeek.id</a:t>
            </a:r>
            <a:endParaRPr b="0" sz="1800">
              <a:solidFill>
                <a:srgbClr val="000000"/>
              </a:solidFill>
              <a:latin typeface="Proxima Nova"/>
              <a:ea typeface="Proxima Nova"/>
              <a:cs typeface="Proxima Nova"/>
              <a:sym typeface="Proxima Nova"/>
            </a:endParaRPr>
          </a:p>
          <a:p>
            <a:pPr indent="0" lvl="0" marL="0" rtl="0" algn="l">
              <a:lnSpc>
                <a:spcPct val="120000"/>
              </a:lnSpc>
              <a:spcBef>
                <a:spcPts val="400"/>
              </a:spcBef>
              <a:spcAft>
                <a:spcPts val="400"/>
              </a:spcAft>
              <a:buNone/>
            </a:pPr>
            <a:r>
              <a:rPr lang="en" sz="1800">
                <a:solidFill>
                  <a:srgbClr val="000000"/>
                </a:solidFill>
                <a:latin typeface="Proxima Nova"/>
                <a:ea typeface="Proxima Nova"/>
                <a:cs typeface="Proxima Nova"/>
                <a:sym typeface="Proxima Nova"/>
              </a:rPr>
              <a:t>Phone :  </a:t>
            </a:r>
            <a:r>
              <a:rPr b="0" lang="en" sz="1800">
                <a:solidFill>
                  <a:srgbClr val="000000"/>
                </a:solidFill>
                <a:latin typeface="Proxima Nova"/>
                <a:ea typeface="Proxima Nova"/>
                <a:cs typeface="Proxima Nova"/>
                <a:sym typeface="Proxima Nova"/>
              </a:rPr>
              <a:t>+62 851 7407 2902</a:t>
            </a:r>
            <a:endParaRPr b="0" sz="1800">
              <a:solidFill>
                <a:srgbClr val="000000"/>
              </a:solidFill>
              <a:latin typeface="Proxima Nova"/>
              <a:ea typeface="Proxima Nova"/>
              <a:cs typeface="Proxima Nova"/>
              <a:sym typeface="Proxima Nova"/>
            </a:endParaRPr>
          </a:p>
        </p:txBody>
      </p:sp>
      <p:pic>
        <p:nvPicPr>
          <p:cNvPr id="213" name="Google Shape;213;p26"/>
          <p:cNvPicPr preferRelativeResize="0"/>
          <p:nvPr/>
        </p:nvPicPr>
        <p:blipFill>
          <a:blip r:embed="rId4">
            <a:alphaModFix/>
          </a:blip>
          <a:stretch>
            <a:fillRect/>
          </a:stretch>
        </p:blipFill>
        <p:spPr>
          <a:xfrm>
            <a:off x="727644" y="1443044"/>
            <a:ext cx="3047831" cy="772050"/>
          </a:xfrm>
          <a:prstGeom prst="rect">
            <a:avLst/>
          </a:prstGeom>
          <a:noFill/>
          <a:ln>
            <a:noFill/>
          </a:ln>
        </p:spPr>
      </p:pic>
      <p:sp>
        <p:nvSpPr>
          <p:cNvPr id="214" name="Google Shape;214;p26"/>
          <p:cNvSpPr txBox="1"/>
          <p:nvPr/>
        </p:nvSpPr>
        <p:spPr>
          <a:xfrm>
            <a:off x="2550575" y="1896416"/>
            <a:ext cx="1301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Proxima Nova"/>
                <a:ea typeface="Proxima Nova"/>
                <a:cs typeface="Proxima Nova"/>
                <a:sym typeface="Proxima Nova"/>
              </a:rPr>
              <a:t>by agendakota</a:t>
            </a:r>
            <a:endParaRPr sz="1100">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4"/>
          <p:cNvSpPr txBox="1"/>
          <p:nvPr>
            <p:ph type="title"/>
          </p:nvPr>
        </p:nvSpPr>
        <p:spPr>
          <a:xfrm>
            <a:off x="727650" y="5622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Inter"/>
                <a:ea typeface="Inter"/>
                <a:cs typeface="Inter"/>
                <a:sym typeface="Inter"/>
              </a:rPr>
              <a:t>About  us  (Socialgeek.id)</a:t>
            </a:r>
            <a:endParaRPr>
              <a:solidFill>
                <a:srgbClr val="000000"/>
              </a:solidFill>
              <a:latin typeface="Inter"/>
              <a:ea typeface="Inter"/>
              <a:cs typeface="Inter"/>
              <a:sym typeface="Inter"/>
            </a:endParaRPr>
          </a:p>
        </p:txBody>
      </p:sp>
      <p:sp>
        <p:nvSpPr>
          <p:cNvPr id="96" name="Google Shape;96;p14"/>
          <p:cNvSpPr txBox="1"/>
          <p:nvPr>
            <p:ph idx="1" type="body"/>
          </p:nvPr>
        </p:nvSpPr>
        <p:spPr>
          <a:xfrm>
            <a:off x="727650" y="1504525"/>
            <a:ext cx="7798200" cy="32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000000"/>
                </a:solidFill>
                <a:latin typeface="Inter"/>
                <a:ea typeface="Inter"/>
                <a:cs typeface="Inter"/>
                <a:sym typeface="Inter"/>
              </a:rPr>
              <a:t>is an application and information systems development company based in Surabaya. Since its establishment, various projects have been entrusted and we have successfully completed them well. In completing each project, we rely on a team that is professional, dedicated, and has high technical and analytical skills so as to be able to solve a variety of challenges and problems.</a:t>
            </a:r>
            <a:endParaRPr sz="1500">
              <a:solidFill>
                <a:srgbClr val="000000"/>
              </a:solidFill>
              <a:latin typeface="Inter"/>
              <a:ea typeface="Inter"/>
              <a:cs typeface="Inter"/>
              <a:sym typeface="Inter"/>
            </a:endParaRPr>
          </a:p>
          <a:p>
            <a:pPr indent="0" lvl="0" marL="457200" rtl="0" algn="l">
              <a:spcBef>
                <a:spcPts val="1600"/>
              </a:spcBef>
              <a:spcAft>
                <a:spcPts val="0"/>
              </a:spcAft>
              <a:buNone/>
            </a:pPr>
            <a:r>
              <a:rPr b="1" lang="en" sz="1500">
                <a:solidFill>
                  <a:srgbClr val="000000"/>
                </a:solidFill>
                <a:latin typeface="Inter"/>
                <a:ea typeface="Inter"/>
                <a:cs typeface="Inter"/>
                <a:sym typeface="Inter"/>
              </a:rPr>
              <a:t>Vision </a:t>
            </a:r>
            <a:br>
              <a:rPr b="1" lang="en" sz="1500">
                <a:solidFill>
                  <a:srgbClr val="000000"/>
                </a:solidFill>
                <a:latin typeface="Inter"/>
                <a:ea typeface="Inter"/>
                <a:cs typeface="Inter"/>
                <a:sym typeface="Inter"/>
              </a:rPr>
            </a:br>
            <a:r>
              <a:rPr lang="en" sz="1500">
                <a:solidFill>
                  <a:srgbClr val="000000"/>
                </a:solidFill>
                <a:latin typeface="Inter"/>
                <a:ea typeface="Inter"/>
                <a:cs typeface="Inter"/>
                <a:sym typeface="Inter"/>
              </a:rPr>
              <a:t>Becoming World Class Technology based Solution Provider in Indonesia</a:t>
            </a:r>
            <a:endParaRPr sz="1500">
              <a:solidFill>
                <a:srgbClr val="000000"/>
              </a:solidFill>
              <a:latin typeface="Inter"/>
              <a:ea typeface="Inter"/>
              <a:cs typeface="Inter"/>
              <a:sym typeface="Inter"/>
            </a:endParaRPr>
          </a:p>
          <a:p>
            <a:pPr indent="0" lvl="0" marL="457200" rtl="0" algn="l">
              <a:spcBef>
                <a:spcPts val="1600"/>
              </a:spcBef>
              <a:spcAft>
                <a:spcPts val="1600"/>
              </a:spcAft>
              <a:buNone/>
            </a:pPr>
            <a:r>
              <a:rPr b="1" lang="en" sz="1500">
                <a:solidFill>
                  <a:srgbClr val="000000"/>
                </a:solidFill>
                <a:latin typeface="Inter"/>
                <a:ea typeface="Inter"/>
                <a:cs typeface="Inter"/>
                <a:sym typeface="Inter"/>
              </a:rPr>
              <a:t>Mission </a:t>
            </a:r>
            <a:br>
              <a:rPr lang="en" sz="1500">
                <a:solidFill>
                  <a:srgbClr val="000000"/>
                </a:solidFill>
                <a:latin typeface="Inter"/>
                <a:ea typeface="Inter"/>
                <a:cs typeface="Inter"/>
                <a:sym typeface="Inter"/>
              </a:rPr>
            </a:br>
            <a:r>
              <a:rPr lang="en" sz="1500">
                <a:solidFill>
                  <a:srgbClr val="000000"/>
                </a:solidFill>
                <a:latin typeface="Inter"/>
                <a:ea typeface="Inter"/>
                <a:cs typeface="Inter"/>
                <a:sym typeface="Inter"/>
              </a:rPr>
              <a:t>Providing long term </a:t>
            </a:r>
            <a:r>
              <a:rPr lang="en" sz="1500">
                <a:solidFill>
                  <a:srgbClr val="000000"/>
                </a:solidFill>
                <a:latin typeface="Inter"/>
                <a:ea typeface="Inter"/>
                <a:cs typeface="Inter"/>
                <a:sym typeface="Inter"/>
              </a:rPr>
              <a:t>Innovative</a:t>
            </a:r>
            <a:r>
              <a:rPr lang="en" sz="1500">
                <a:solidFill>
                  <a:srgbClr val="000000"/>
                </a:solidFill>
                <a:latin typeface="Inter"/>
                <a:ea typeface="Inter"/>
                <a:cs typeface="Inter"/>
                <a:sym typeface="Inter"/>
              </a:rPr>
              <a:t> solution using technology for better and modern Indonesia.</a:t>
            </a:r>
            <a:endParaRPr sz="1500">
              <a:solidFill>
                <a:srgbClr val="000000"/>
              </a:solidFill>
              <a:latin typeface="Inter"/>
              <a:ea typeface="Inter"/>
              <a:cs typeface="Inter"/>
              <a:sym typeface="Inter"/>
            </a:endParaRPr>
          </a:p>
        </p:txBody>
      </p:sp>
      <p:pic>
        <p:nvPicPr>
          <p:cNvPr id="97" name="Google Shape;97;p14"/>
          <p:cNvPicPr preferRelativeResize="0"/>
          <p:nvPr/>
        </p:nvPicPr>
        <p:blipFill>
          <a:blip r:embed="rId3">
            <a:alphaModFix/>
          </a:blip>
          <a:stretch>
            <a:fillRect/>
          </a:stretch>
        </p:blipFill>
        <p:spPr>
          <a:xfrm>
            <a:off x="7288815" y="64326"/>
            <a:ext cx="1575160" cy="399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5"/>
          <p:cNvSpPr txBox="1"/>
          <p:nvPr>
            <p:ph type="title"/>
          </p:nvPr>
        </p:nvSpPr>
        <p:spPr>
          <a:xfrm>
            <a:off x="662275" y="5804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Competency</a:t>
            </a:r>
            <a:endParaRPr>
              <a:latin typeface="Proxima Nova"/>
              <a:ea typeface="Proxima Nova"/>
              <a:cs typeface="Proxima Nova"/>
              <a:sym typeface="Proxima Nova"/>
            </a:endParaRPr>
          </a:p>
        </p:txBody>
      </p:sp>
      <p:pic>
        <p:nvPicPr>
          <p:cNvPr id="103" name="Google Shape;103;p15"/>
          <p:cNvPicPr preferRelativeResize="0"/>
          <p:nvPr/>
        </p:nvPicPr>
        <p:blipFill>
          <a:blip r:embed="rId3">
            <a:alphaModFix/>
          </a:blip>
          <a:stretch>
            <a:fillRect/>
          </a:stretch>
        </p:blipFill>
        <p:spPr>
          <a:xfrm>
            <a:off x="7288815" y="64326"/>
            <a:ext cx="1575160" cy="399000"/>
          </a:xfrm>
          <a:prstGeom prst="rect">
            <a:avLst/>
          </a:prstGeom>
          <a:noFill/>
          <a:ln>
            <a:noFill/>
          </a:ln>
        </p:spPr>
      </p:pic>
      <p:sp>
        <p:nvSpPr>
          <p:cNvPr id="104" name="Google Shape;104;p15"/>
          <p:cNvSpPr/>
          <p:nvPr/>
        </p:nvSpPr>
        <p:spPr>
          <a:xfrm>
            <a:off x="4546360" y="1023882"/>
            <a:ext cx="3811800" cy="38745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a:off x="4654320" y="1133668"/>
            <a:ext cx="3596100" cy="36549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a:off x="5753150" y="580400"/>
            <a:ext cx="1302300" cy="1236900"/>
          </a:xfrm>
          <a:prstGeom prst="ellipse">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latin typeface="Proxima Nova"/>
                <a:ea typeface="Proxima Nova"/>
                <a:cs typeface="Proxima Nova"/>
                <a:sym typeface="Proxima Nova"/>
              </a:rPr>
              <a:t>User Oriented Experience Design</a:t>
            </a:r>
            <a:endParaRPr b="1" sz="1100">
              <a:latin typeface="Proxima Nova"/>
              <a:ea typeface="Proxima Nova"/>
              <a:cs typeface="Proxima Nova"/>
              <a:sym typeface="Proxima Nova"/>
            </a:endParaRPr>
          </a:p>
        </p:txBody>
      </p:sp>
      <p:sp>
        <p:nvSpPr>
          <p:cNvPr id="107" name="Google Shape;107;p15"/>
          <p:cNvSpPr/>
          <p:nvPr/>
        </p:nvSpPr>
        <p:spPr>
          <a:xfrm>
            <a:off x="7624215" y="2232852"/>
            <a:ext cx="1302300" cy="1236900"/>
          </a:xfrm>
          <a:prstGeom prst="ellipse">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latin typeface="Proxima Nova"/>
                <a:ea typeface="Proxima Nova"/>
                <a:cs typeface="Proxima Nova"/>
                <a:sym typeface="Proxima Nova"/>
              </a:rPr>
              <a:t>Integrated Web-based application</a:t>
            </a:r>
            <a:endParaRPr b="1" sz="1100">
              <a:latin typeface="Proxima Nova"/>
              <a:ea typeface="Proxima Nova"/>
              <a:cs typeface="Proxima Nova"/>
              <a:sym typeface="Proxima Nova"/>
            </a:endParaRPr>
          </a:p>
        </p:txBody>
      </p:sp>
      <p:sp>
        <p:nvSpPr>
          <p:cNvPr id="108" name="Google Shape;108;p15"/>
          <p:cNvSpPr/>
          <p:nvPr/>
        </p:nvSpPr>
        <p:spPr>
          <a:xfrm>
            <a:off x="5801157" y="3906494"/>
            <a:ext cx="1302300" cy="1236900"/>
          </a:xfrm>
          <a:prstGeom prst="ellipse">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latin typeface="Proxima Nova"/>
                <a:ea typeface="Proxima Nova"/>
                <a:cs typeface="Proxima Nova"/>
                <a:sym typeface="Proxima Nova"/>
              </a:rPr>
              <a:t>Interactive Mobile Application</a:t>
            </a:r>
            <a:endParaRPr b="1" sz="1100">
              <a:latin typeface="Proxima Nova"/>
              <a:ea typeface="Proxima Nova"/>
              <a:cs typeface="Proxima Nova"/>
              <a:sym typeface="Proxima Nova"/>
            </a:endParaRPr>
          </a:p>
        </p:txBody>
      </p:sp>
      <p:sp>
        <p:nvSpPr>
          <p:cNvPr id="109" name="Google Shape;109;p15"/>
          <p:cNvSpPr/>
          <p:nvPr/>
        </p:nvSpPr>
        <p:spPr>
          <a:xfrm>
            <a:off x="3853475" y="2308475"/>
            <a:ext cx="1670700" cy="1305300"/>
          </a:xfrm>
          <a:prstGeom prst="ellipse">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latin typeface="Inter"/>
                <a:ea typeface="Inter"/>
                <a:cs typeface="Inter"/>
                <a:sym typeface="Inter"/>
              </a:rPr>
              <a:t>IOT </a:t>
            </a:r>
            <a:r>
              <a:rPr lang="en" sz="1100">
                <a:latin typeface="Inter"/>
                <a:ea typeface="Inter"/>
                <a:cs typeface="Inter"/>
                <a:sym typeface="Inter"/>
              </a:rPr>
              <a:t>Implementation</a:t>
            </a:r>
            <a:endParaRPr sz="1100">
              <a:latin typeface="Inter"/>
              <a:ea typeface="Inter"/>
              <a:cs typeface="Inter"/>
              <a:sym typeface="Inter"/>
            </a:endParaRPr>
          </a:p>
        </p:txBody>
      </p:sp>
      <p:sp>
        <p:nvSpPr>
          <p:cNvPr id="110" name="Google Shape;110;p15"/>
          <p:cNvSpPr txBox="1"/>
          <p:nvPr>
            <p:ph idx="1" type="body"/>
          </p:nvPr>
        </p:nvSpPr>
        <p:spPr>
          <a:xfrm>
            <a:off x="729450" y="1441200"/>
            <a:ext cx="3070800" cy="34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000000"/>
                </a:solidFill>
                <a:latin typeface="Inter"/>
                <a:ea typeface="Inter"/>
                <a:cs typeface="Inter"/>
                <a:sym typeface="Inter"/>
              </a:rPr>
              <a:t>Our team has proven competencies to create solution in many aspects of technology, such as: </a:t>
            </a:r>
            <a:endParaRPr sz="1500">
              <a:solidFill>
                <a:srgbClr val="000000"/>
              </a:solidFill>
              <a:latin typeface="Inter"/>
              <a:ea typeface="Inter"/>
              <a:cs typeface="Inter"/>
              <a:sym typeface="Inter"/>
            </a:endParaRPr>
          </a:p>
          <a:p>
            <a:pPr indent="-323850" lvl="0" marL="457200" rtl="0" algn="l">
              <a:spcBef>
                <a:spcPts val="1600"/>
              </a:spcBef>
              <a:spcAft>
                <a:spcPts val="0"/>
              </a:spcAft>
              <a:buClr>
                <a:srgbClr val="000000"/>
              </a:buClr>
              <a:buSzPts val="1500"/>
              <a:buFont typeface="Proxima Nova"/>
              <a:buAutoNum type="arabicPeriod"/>
            </a:pPr>
            <a:r>
              <a:rPr b="1" lang="en" sz="1500">
                <a:solidFill>
                  <a:srgbClr val="000000"/>
                </a:solidFill>
                <a:latin typeface="Inter"/>
                <a:ea typeface="Inter"/>
                <a:cs typeface="Inter"/>
                <a:sym typeface="Inter"/>
              </a:rPr>
              <a:t>User based UI &amp; UX,</a:t>
            </a:r>
            <a:r>
              <a:rPr lang="en" sz="1500">
                <a:solidFill>
                  <a:srgbClr val="000000"/>
                </a:solidFill>
                <a:latin typeface="Inter"/>
                <a:ea typeface="Inter"/>
                <a:cs typeface="Inter"/>
                <a:sym typeface="Inter"/>
              </a:rPr>
              <a:t> </a:t>
            </a:r>
            <a:endParaRPr sz="1500">
              <a:solidFill>
                <a:srgbClr val="000000"/>
              </a:solidFill>
              <a:latin typeface="Inter"/>
              <a:ea typeface="Inter"/>
              <a:cs typeface="Inter"/>
              <a:sym typeface="Inter"/>
            </a:endParaRPr>
          </a:p>
          <a:p>
            <a:pPr indent="-323850" lvl="0" marL="457200" rtl="0" algn="l">
              <a:spcBef>
                <a:spcPts val="0"/>
              </a:spcBef>
              <a:spcAft>
                <a:spcPts val="0"/>
              </a:spcAft>
              <a:buClr>
                <a:srgbClr val="000000"/>
              </a:buClr>
              <a:buSzPts val="1500"/>
              <a:buFont typeface="Inter"/>
              <a:buAutoNum type="arabicPeriod"/>
            </a:pPr>
            <a:r>
              <a:rPr lang="en" sz="1500">
                <a:solidFill>
                  <a:srgbClr val="000000"/>
                </a:solidFill>
                <a:latin typeface="Inter"/>
                <a:ea typeface="Inter"/>
                <a:cs typeface="Inter"/>
                <a:sym typeface="Inter"/>
              </a:rPr>
              <a:t>Complex and integrated web-based application,</a:t>
            </a:r>
            <a:endParaRPr sz="1500">
              <a:solidFill>
                <a:srgbClr val="000000"/>
              </a:solidFill>
              <a:latin typeface="Inter"/>
              <a:ea typeface="Inter"/>
              <a:cs typeface="Inter"/>
              <a:sym typeface="Inter"/>
            </a:endParaRPr>
          </a:p>
          <a:p>
            <a:pPr indent="-323850" lvl="0" marL="457200" rtl="0" algn="l">
              <a:spcBef>
                <a:spcPts val="0"/>
              </a:spcBef>
              <a:spcAft>
                <a:spcPts val="0"/>
              </a:spcAft>
              <a:buClr>
                <a:srgbClr val="000000"/>
              </a:buClr>
              <a:buSzPts val="1500"/>
              <a:buFont typeface="Inter"/>
              <a:buAutoNum type="arabicPeriod"/>
            </a:pPr>
            <a:r>
              <a:rPr lang="en" sz="1500">
                <a:solidFill>
                  <a:srgbClr val="000000"/>
                </a:solidFill>
                <a:latin typeface="Inter"/>
                <a:ea typeface="Inter"/>
                <a:cs typeface="Inter"/>
                <a:sym typeface="Inter"/>
              </a:rPr>
              <a:t>Interactive &amp; Intuitive Mobile Application, </a:t>
            </a:r>
            <a:endParaRPr sz="1500">
              <a:solidFill>
                <a:srgbClr val="000000"/>
              </a:solidFill>
              <a:latin typeface="Inter"/>
              <a:ea typeface="Inter"/>
              <a:cs typeface="Inter"/>
              <a:sym typeface="Inter"/>
            </a:endParaRPr>
          </a:p>
          <a:p>
            <a:pPr indent="-323850" lvl="0" marL="457200" rtl="0" algn="l">
              <a:spcBef>
                <a:spcPts val="0"/>
              </a:spcBef>
              <a:spcAft>
                <a:spcPts val="0"/>
              </a:spcAft>
              <a:buClr>
                <a:srgbClr val="000000"/>
              </a:buClr>
              <a:buSzPts val="1500"/>
              <a:buFont typeface="Inter"/>
              <a:buAutoNum type="arabicPeriod"/>
            </a:pPr>
            <a:r>
              <a:rPr lang="en" sz="1500">
                <a:solidFill>
                  <a:srgbClr val="000000"/>
                </a:solidFill>
                <a:latin typeface="Inter"/>
                <a:ea typeface="Inter"/>
                <a:cs typeface="Inter"/>
                <a:sym typeface="Inter"/>
              </a:rPr>
              <a:t>IOT and Technology Implementation for specific purposes. </a:t>
            </a:r>
            <a:endParaRPr sz="1500">
              <a:solidFill>
                <a:srgbClr val="000000"/>
              </a:solidFill>
              <a:latin typeface="Inter"/>
              <a:ea typeface="Inter"/>
              <a:cs typeface="Inter"/>
              <a:sym typeface="Inter"/>
            </a:endParaRPr>
          </a:p>
        </p:txBody>
      </p:sp>
      <p:sp>
        <p:nvSpPr>
          <p:cNvPr id="111" name="Google Shape;111;p15"/>
          <p:cNvSpPr/>
          <p:nvPr/>
        </p:nvSpPr>
        <p:spPr>
          <a:xfrm>
            <a:off x="5798739" y="2124440"/>
            <a:ext cx="1503900" cy="1455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300">
                <a:latin typeface="Proxima Nova"/>
                <a:ea typeface="Proxima Nova"/>
                <a:cs typeface="Proxima Nova"/>
                <a:sym typeface="Proxima Nova"/>
              </a:rPr>
              <a:t>Technology Solution</a:t>
            </a:r>
            <a:endParaRPr b="1" sz="1300">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ph type="title"/>
          </p:nvPr>
        </p:nvSpPr>
        <p:spPr>
          <a:xfrm>
            <a:off x="667325" y="498675"/>
            <a:ext cx="2799000" cy="49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Our Services</a:t>
            </a:r>
            <a:endParaRPr>
              <a:latin typeface="Proxima Nova"/>
              <a:ea typeface="Proxima Nova"/>
              <a:cs typeface="Proxima Nova"/>
              <a:sym typeface="Proxima Nova"/>
            </a:endParaRPr>
          </a:p>
        </p:txBody>
      </p:sp>
      <p:pic>
        <p:nvPicPr>
          <p:cNvPr id="117" name="Google Shape;117;p16"/>
          <p:cNvPicPr preferRelativeResize="0"/>
          <p:nvPr/>
        </p:nvPicPr>
        <p:blipFill>
          <a:blip r:embed="rId3">
            <a:alphaModFix/>
          </a:blip>
          <a:stretch>
            <a:fillRect/>
          </a:stretch>
        </p:blipFill>
        <p:spPr>
          <a:xfrm>
            <a:off x="7288815" y="64326"/>
            <a:ext cx="1575160" cy="399000"/>
          </a:xfrm>
          <a:prstGeom prst="rect">
            <a:avLst/>
          </a:prstGeom>
          <a:noFill/>
          <a:ln>
            <a:noFill/>
          </a:ln>
        </p:spPr>
      </p:pic>
      <p:pic>
        <p:nvPicPr>
          <p:cNvPr id="118" name="Google Shape;118;p16"/>
          <p:cNvPicPr preferRelativeResize="0"/>
          <p:nvPr/>
        </p:nvPicPr>
        <p:blipFill rotWithShape="1">
          <a:blip r:embed="rId4">
            <a:alphaModFix/>
          </a:blip>
          <a:srcRect b="0" l="0" r="0" t="25283"/>
          <a:stretch/>
        </p:blipFill>
        <p:spPr>
          <a:xfrm>
            <a:off x="3431850" y="1333751"/>
            <a:ext cx="2222539" cy="2075802"/>
          </a:xfrm>
          <a:prstGeom prst="rect">
            <a:avLst/>
          </a:prstGeom>
          <a:noFill/>
          <a:ln>
            <a:noFill/>
          </a:ln>
        </p:spPr>
      </p:pic>
      <p:pic>
        <p:nvPicPr>
          <p:cNvPr id="119" name="Google Shape;119;p16"/>
          <p:cNvPicPr preferRelativeResize="0"/>
          <p:nvPr/>
        </p:nvPicPr>
        <p:blipFill>
          <a:blip r:embed="rId5">
            <a:alphaModFix/>
          </a:blip>
          <a:stretch>
            <a:fillRect/>
          </a:stretch>
        </p:blipFill>
        <p:spPr>
          <a:xfrm>
            <a:off x="194325" y="1387737"/>
            <a:ext cx="2951745" cy="1967830"/>
          </a:xfrm>
          <a:prstGeom prst="rect">
            <a:avLst/>
          </a:prstGeom>
          <a:noFill/>
          <a:ln>
            <a:noFill/>
          </a:ln>
        </p:spPr>
      </p:pic>
      <p:pic>
        <p:nvPicPr>
          <p:cNvPr id="120" name="Google Shape;120;p16"/>
          <p:cNvPicPr preferRelativeResize="0"/>
          <p:nvPr/>
        </p:nvPicPr>
        <p:blipFill>
          <a:blip r:embed="rId6">
            <a:alphaModFix/>
          </a:blip>
          <a:stretch>
            <a:fillRect/>
          </a:stretch>
        </p:blipFill>
        <p:spPr>
          <a:xfrm>
            <a:off x="6010050" y="1387651"/>
            <a:ext cx="2951753" cy="1967996"/>
          </a:xfrm>
          <a:prstGeom prst="rect">
            <a:avLst/>
          </a:prstGeom>
          <a:noFill/>
          <a:ln>
            <a:noFill/>
          </a:ln>
        </p:spPr>
      </p:pic>
      <p:sp>
        <p:nvSpPr>
          <p:cNvPr id="121" name="Google Shape;121;p16"/>
          <p:cNvSpPr txBox="1"/>
          <p:nvPr/>
        </p:nvSpPr>
        <p:spPr>
          <a:xfrm>
            <a:off x="289975" y="3481600"/>
            <a:ext cx="2799000" cy="9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Proxima Nova"/>
                <a:ea typeface="Proxima Nova"/>
                <a:cs typeface="Proxima Nova"/>
                <a:sym typeface="Proxima Nova"/>
              </a:rPr>
              <a:t>Integrated Information System Development</a:t>
            </a:r>
            <a:endParaRPr b="1" sz="1800">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We are able to develop specific information system needed by clients</a:t>
            </a:r>
            <a:endParaRPr>
              <a:latin typeface="Proxima Nova"/>
              <a:ea typeface="Proxima Nova"/>
              <a:cs typeface="Proxima Nova"/>
              <a:sym typeface="Proxima Nova"/>
            </a:endParaRPr>
          </a:p>
        </p:txBody>
      </p:sp>
      <p:sp>
        <p:nvSpPr>
          <p:cNvPr id="122" name="Google Shape;122;p16"/>
          <p:cNvSpPr txBox="1"/>
          <p:nvPr/>
        </p:nvSpPr>
        <p:spPr>
          <a:xfrm>
            <a:off x="3172500" y="3564125"/>
            <a:ext cx="2837400" cy="9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Proxima Nova"/>
                <a:ea typeface="Proxima Nova"/>
                <a:cs typeface="Proxima Nova"/>
                <a:sym typeface="Proxima Nova"/>
              </a:rPr>
              <a:t>Mobile App Development </a:t>
            </a:r>
            <a:endParaRPr b="1" sz="1800">
              <a:latin typeface="Proxima Nova"/>
              <a:ea typeface="Proxima Nova"/>
              <a:cs typeface="Proxima Nova"/>
              <a:sym typeface="Proxima Nova"/>
            </a:endParaRPr>
          </a:p>
          <a:p>
            <a:pPr indent="0" lvl="0" marL="0" rtl="0" algn="l">
              <a:spcBef>
                <a:spcPts val="0"/>
              </a:spcBef>
              <a:spcAft>
                <a:spcPts val="0"/>
              </a:spcAft>
              <a:buNone/>
            </a:pPr>
            <a:r>
              <a:t/>
            </a:r>
            <a:endParaRPr b="1" sz="1800">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We have experienced engineers and designers to develop IOS and Android Application.</a:t>
            </a:r>
            <a:endParaRPr sz="1000">
              <a:latin typeface="Proxima Nova"/>
              <a:ea typeface="Proxima Nova"/>
              <a:cs typeface="Proxima Nova"/>
              <a:sym typeface="Proxima Nova"/>
            </a:endParaRPr>
          </a:p>
        </p:txBody>
      </p:sp>
      <p:sp>
        <p:nvSpPr>
          <p:cNvPr id="123" name="Google Shape;123;p16"/>
          <p:cNvSpPr txBox="1"/>
          <p:nvPr/>
        </p:nvSpPr>
        <p:spPr>
          <a:xfrm>
            <a:off x="6093425" y="3564125"/>
            <a:ext cx="2837400" cy="9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Proxima Nova"/>
                <a:ea typeface="Proxima Nova"/>
                <a:cs typeface="Proxima Nova"/>
                <a:sym typeface="Proxima Nova"/>
              </a:rPr>
              <a:t>Startup Solution</a:t>
            </a:r>
            <a:endParaRPr b="1" sz="1800">
              <a:latin typeface="Proxima Nova"/>
              <a:ea typeface="Proxima Nova"/>
              <a:cs typeface="Proxima Nova"/>
              <a:sym typeface="Proxima Nova"/>
            </a:endParaRPr>
          </a:p>
          <a:p>
            <a:pPr indent="0" lvl="0" marL="0" rtl="0" algn="l">
              <a:spcBef>
                <a:spcPts val="0"/>
              </a:spcBef>
              <a:spcAft>
                <a:spcPts val="0"/>
              </a:spcAft>
              <a:buNone/>
            </a:pPr>
            <a:r>
              <a:t/>
            </a:r>
            <a:endParaRPr b="1" sz="1800">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We can be the best partner for startup owners to develop a product using pay-as-you-need services</a:t>
            </a:r>
            <a:endParaRPr sz="1000">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B5394"/>
        </a:solidFill>
      </p:bgPr>
    </p:bg>
    <p:spTree>
      <p:nvGrpSpPr>
        <p:cNvPr id="127" name="Shape 127"/>
        <p:cNvGrpSpPr/>
        <p:nvPr/>
      </p:nvGrpSpPr>
      <p:grpSpPr>
        <a:xfrm>
          <a:off x="0" y="0"/>
          <a:ext cx="0" cy="0"/>
          <a:chOff x="0" y="0"/>
          <a:chExt cx="0" cy="0"/>
        </a:xfrm>
      </p:grpSpPr>
      <p:sp>
        <p:nvSpPr>
          <p:cNvPr id="128" name="Google Shape;128;p17"/>
          <p:cNvSpPr txBox="1"/>
          <p:nvPr>
            <p:ph type="title"/>
          </p:nvPr>
        </p:nvSpPr>
        <p:spPr>
          <a:xfrm>
            <a:off x="727650" y="5347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Proxima Nova"/>
                <a:ea typeface="Proxima Nova"/>
                <a:cs typeface="Proxima Nova"/>
                <a:sym typeface="Proxima Nova"/>
              </a:rPr>
              <a:t>Project Quotation</a:t>
            </a:r>
            <a:endParaRPr>
              <a:solidFill>
                <a:srgbClr val="FFFFFF"/>
              </a:solidFill>
              <a:latin typeface="Proxima Nova"/>
              <a:ea typeface="Proxima Nova"/>
              <a:cs typeface="Proxima Nova"/>
              <a:sym typeface="Proxima Nova"/>
            </a:endParaRPr>
          </a:p>
        </p:txBody>
      </p:sp>
      <p:sp>
        <p:nvSpPr>
          <p:cNvPr id="129" name="Google Shape;129;p17"/>
          <p:cNvSpPr txBox="1"/>
          <p:nvPr>
            <p:ph idx="1" type="body"/>
          </p:nvPr>
        </p:nvSpPr>
        <p:spPr>
          <a:xfrm>
            <a:off x="729450" y="2278225"/>
            <a:ext cx="4176300" cy="2061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900">
                <a:solidFill>
                  <a:schemeClr val="lt1"/>
                </a:solidFill>
                <a:latin typeface="Proxima Nova"/>
                <a:ea typeface="Proxima Nova"/>
                <a:cs typeface="Proxima Nova"/>
                <a:sym typeface="Proxima Nova"/>
              </a:rPr>
              <a:t>Website Company Profile</a:t>
            </a:r>
            <a:endParaRPr b="1" sz="1900">
              <a:solidFill>
                <a:schemeClr val="lt1"/>
              </a:solidFill>
              <a:latin typeface="Proxima Nova"/>
              <a:ea typeface="Proxima Nova"/>
              <a:cs typeface="Proxima Nova"/>
              <a:sym typeface="Proxima Nova"/>
            </a:endParaRPr>
          </a:p>
          <a:p>
            <a:pPr indent="0" lvl="0" marL="0" rtl="0" algn="l">
              <a:lnSpc>
                <a:spcPct val="100000"/>
              </a:lnSpc>
              <a:spcBef>
                <a:spcPts val="0"/>
              </a:spcBef>
              <a:spcAft>
                <a:spcPts val="0"/>
              </a:spcAft>
              <a:buNone/>
            </a:pPr>
            <a:r>
              <a:rPr b="1" lang="en" sz="1900">
                <a:solidFill>
                  <a:schemeClr val="lt1"/>
                </a:solidFill>
                <a:latin typeface="Proxima Nova"/>
                <a:ea typeface="Proxima Nova"/>
                <a:cs typeface="Proxima Nova"/>
                <a:sym typeface="Proxima Nova"/>
              </a:rPr>
              <a:t>Single Property</a:t>
            </a:r>
            <a:endParaRPr b="1" sz="1900">
              <a:solidFill>
                <a:schemeClr val="lt1"/>
              </a:solidFill>
              <a:latin typeface="Proxima Nova"/>
              <a:ea typeface="Proxima Nova"/>
              <a:cs typeface="Proxima Nova"/>
              <a:sym typeface="Proxima Nova"/>
            </a:endParaRPr>
          </a:p>
          <a:p>
            <a:pPr indent="0" lvl="0" marL="0" rtl="0" algn="l">
              <a:lnSpc>
                <a:spcPct val="100000"/>
              </a:lnSpc>
              <a:spcBef>
                <a:spcPts val="0"/>
              </a:spcBef>
              <a:spcAft>
                <a:spcPts val="0"/>
              </a:spcAft>
              <a:buNone/>
            </a:pPr>
            <a:r>
              <a:t/>
            </a:r>
            <a:endParaRPr b="1" sz="1900">
              <a:solidFill>
                <a:schemeClr val="lt1"/>
              </a:solidFill>
              <a:latin typeface="Proxima Nova"/>
              <a:ea typeface="Proxima Nova"/>
              <a:cs typeface="Proxima Nova"/>
              <a:sym typeface="Proxima Nova"/>
            </a:endParaRPr>
          </a:p>
          <a:p>
            <a:pPr indent="0" lvl="0" marL="0" rtl="0" algn="l">
              <a:spcBef>
                <a:spcPts val="0"/>
              </a:spcBef>
              <a:spcAft>
                <a:spcPts val="1600"/>
              </a:spcAft>
              <a:buNone/>
            </a:pPr>
            <a:r>
              <a:t/>
            </a:r>
            <a:endParaRPr sz="1700">
              <a:solidFill>
                <a:schemeClr val="lt1"/>
              </a:solidFill>
              <a:latin typeface="Proxima Nova"/>
              <a:ea typeface="Proxima Nova"/>
              <a:cs typeface="Proxima Nova"/>
              <a:sym typeface="Proxima Nova"/>
            </a:endParaRPr>
          </a:p>
        </p:txBody>
      </p:sp>
      <p:pic>
        <p:nvPicPr>
          <p:cNvPr id="130" name="Google Shape;130;p17"/>
          <p:cNvPicPr preferRelativeResize="0"/>
          <p:nvPr/>
        </p:nvPicPr>
        <p:blipFill>
          <a:blip r:embed="rId3">
            <a:alphaModFix/>
          </a:blip>
          <a:stretch>
            <a:fillRect/>
          </a:stretch>
        </p:blipFill>
        <p:spPr>
          <a:xfrm>
            <a:off x="7288815" y="64326"/>
            <a:ext cx="1575160" cy="399000"/>
          </a:xfrm>
          <a:prstGeom prst="rect">
            <a:avLst/>
          </a:prstGeom>
          <a:noFill/>
          <a:ln>
            <a:noFill/>
          </a:ln>
        </p:spPr>
      </p:pic>
      <p:sp>
        <p:nvSpPr>
          <p:cNvPr id="131" name="Google Shape;131;p17"/>
          <p:cNvSpPr txBox="1"/>
          <p:nvPr/>
        </p:nvSpPr>
        <p:spPr>
          <a:xfrm>
            <a:off x="1054000" y="3991125"/>
            <a:ext cx="250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Proxima Nova"/>
                <a:ea typeface="Proxima Nova"/>
                <a:cs typeface="Proxima Nova"/>
                <a:sym typeface="Proxima Nova"/>
              </a:rPr>
              <a:t>www.ciptabangunkarya.com</a:t>
            </a:r>
            <a:endParaRPr>
              <a:solidFill>
                <a:schemeClr val="lt1"/>
              </a:solidFill>
              <a:latin typeface="Proxima Nova"/>
              <a:ea typeface="Proxima Nova"/>
              <a:cs typeface="Proxima Nova"/>
              <a:sym typeface="Proxima Nova"/>
            </a:endParaRPr>
          </a:p>
        </p:txBody>
      </p:sp>
      <p:pic>
        <p:nvPicPr>
          <p:cNvPr id="132" name="Google Shape;132;p17"/>
          <p:cNvPicPr preferRelativeResize="0"/>
          <p:nvPr/>
        </p:nvPicPr>
        <p:blipFill rotWithShape="1">
          <a:blip r:embed="rId4">
            <a:alphaModFix/>
          </a:blip>
          <a:srcRect b="0" l="26300" r="26295" t="0"/>
          <a:stretch/>
        </p:blipFill>
        <p:spPr>
          <a:xfrm>
            <a:off x="4704975" y="869175"/>
            <a:ext cx="4019150" cy="4019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6" name="Shape 136"/>
        <p:cNvGrpSpPr/>
        <p:nvPr/>
      </p:nvGrpSpPr>
      <p:grpSpPr>
        <a:xfrm>
          <a:off x="0" y="0"/>
          <a:ext cx="0" cy="0"/>
          <a:chOff x="0" y="0"/>
          <a:chExt cx="0" cy="0"/>
        </a:xfrm>
      </p:grpSpPr>
      <p:sp>
        <p:nvSpPr>
          <p:cNvPr id="137" name="Google Shape;137;p18"/>
          <p:cNvSpPr txBox="1"/>
          <p:nvPr>
            <p:ph type="title"/>
          </p:nvPr>
        </p:nvSpPr>
        <p:spPr>
          <a:xfrm>
            <a:off x="729450" y="520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000000"/>
                </a:solidFill>
                <a:latin typeface="Proxima Nova"/>
                <a:ea typeface="Proxima Nova"/>
                <a:cs typeface="Proxima Nova"/>
                <a:sym typeface="Proxima Nova"/>
              </a:rPr>
              <a:t>Scope of Work</a:t>
            </a:r>
            <a:endParaRPr sz="3300">
              <a:solidFill>
                <a:srgbClr val="000000"/>
              </a:solidFill>
              <a:latin typeface="Proxima Nova"/>
              <a:ea typeface="Proxima Nova"/>
              <a:cs typeface="Proxima Nova"/>
              <a:sym typeface="Proxima Nova"/>
            </a:endParaRPr>
          </a:p>
        </p:txBody>
      </p:sp>
      <p:sp>
        <p:nvSpPr>
          <p:cNvPr id="138" name="Google Shape;138;p18"/>
          <p:cNvSpPr txBox="1"/>
          <p:nvPr>
            <p:ph idx="1" type="body"/>
          </p:nvPr>
        </p:nvSpPr>
        <p:spPr>
          <a:xfrm>
            <a:off x="729450" y="1337550"/>
            <a:ext cx="5008800" cy="3383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00000"/>
              </a:buClr>
              <a:buSzPts val="1500"/>
              <a:buFont typeface="Proxima Nova"/>
              <a:buAutoNum type="arabicPeriod"/>
            </a:pPr>
            <a:r>
              <a:rPr b="1" lang="en" sz="1500">
                <a:solidFill>
                  <a:srgbClr val="000000"/>
                </a:solidFill>
                <a:latin typeface="Proxima Nova"/>
                <a:ea typeface="Proxima Nova"/>
                <a:cs typeface="Proxima Nova"/>
                <a:sym typeface="Proxima Nova"/>
              </a:rPr>
              <a:t>Create system Website Company Profile , About Company, Services, News dan Event , Schedule Meeting, Flooring Plan, </a:t>
            </a:r>
            <a:endParaRPr b="1" sz="1500">
              <a:solidFill>
                <a:srgbClr val="000000"/>
              </a:solidFill>
              <a:latin typeface="Proxima Nova"/>
              <a:ea typeface="Proxima Nova"/>
              <a:cs typeface="Proxima Nova"/>
              <a:sym typeface="Proxima Nova"/>
            </a:endParaRPr>
          </a:p>
          <a:p>
            <a:pPr indent="0" lvl="0" marL="457200" rtl="0" algn="l">
              <a:spcBef>
                <a:spcPts val="1600"/>
              </a:spcBef>
              <a:spcAft>
                <a:spcPts val="0"/>
              </a:spcAft>
              <a:buNone/>
            </a:pPr>
            <a:r>
              <a:rPr lang="en" sz="1500">
                <a:solidFill>
                  <a:srgbClr val="000000"/>
                </a:solidFill>
                <a:latin typeface="Proxima Nova"/>
                <a:ea typeface="Proxima Nova"/>
                <a:cs typeface="Proxima Nova"/>
                <a:sym typeface="Proxima Nova"/>
              </a:rPr>
              <a:t>We provide our services with pricing schemas for the development of the software.</a:t>
            </a:r>
            <a:endParaRPr sz="1500">
              <a:solidFill>
                <a:srgbClr val="000000"/>
              </a:solidFill>
              <a:latin typeface="Proxima Nova"/>
              <a:ea typeface="Proxima Nova"/>
              <a:cs typeface="Proxima Nova"/>
              <a:sym typeface="Proxima Nova"/>
            </a:endParaRPr>
          </a:p>
          <a:p>
            <a:pPr indent="0" lvl="0" marL="0" marR="10795" rtl="0" algn="just">
              <a:lnSpc>
                <a:spcPct val="120833"/>
              </a:lnSpc>
              <a:spcBef>
                <a:spcPts val="1600"/>
              </a:spcBef>
              <a:spcAft>
                <a:spcPts val="0"/>
              </a:spcAft>
              <a:buNone/>
            </a:pPr>
            <a:r>
              <a:t/>
            </a:r>
            <a:endParaRPr sz="12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AutoNum type="arabicPeriod"/>
            </a:pPr>
            <a:r>
              <a:rPr b="1" lang="en" sz="1500">
                <a:solidFill>
                  <a:srgbClr val="000000"/>
                </a:solidFill>
                <a:latin typeface="Proxima Nova"/>
                <a:ea typeface="Proxima Nova"/>
                <a:cs typeface="Proxima Nova"/>
                <a:sym typeface="Proxima Nova"/>
              </a:rPr>
              <a:t>Technology :</a:t>
            </a:r>
            <a:endParaRPr b="1"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Cloud Server </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CMS Wordpress</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PHP Myadmin Database</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PHP Framework</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Chrome Web Browser </a:t>
            </a:r>
            <a:endParaRPr sz="1500">
              <a:solidFill>
                <a:srgbClr val="000000"/>
              </a:solidFill>
              <a:latin typeface="Proxima Nova"/>
              <a:ea typeface="Proxima Nova"/>
              <a:cs typeface="Proxima Nova"/>
              <a:sym typeface="Proxima Nova"/>
            </a:endParaRPr>
          </a:p>
        </p:txBody>
      </p:sp>
      <p:pic>
        <p:nvPicPr>
          <p:cNvPr id="139" name="Google Shape;139;p18"/>
          <p:cNvPicPr preferRelativeResize="0"/>
          <p:nvPr/>
        </p:nvPicPr>
        <p:blipFill>
          <a:blip r:embed="rId3">
            <a:alphaModFix/>
          </a:blip>
          <a:stretch>
            <a:fillRect/>
          </a:stretch>
        </p:blipFill>
        <p:spPr>
          <a:xfrm>
            <a:off x="7390765" y="76201"/>
            <a:ext cx="1575160" cy="399000"/>
          </a:xfrm>
          <a:prstGeom prst="rect">
            <a:avLst/>
          </a:prstGeom>
          <a:noFill/>
          <a:ln>
            <a:noFill/>
          </a:ln>
        </p:spPr>
      </p:pic>
      <p:pic>
        <p:nvPicPr>
          <p:cNvPr id="140" name="Google Shape;140;p18"/>
          <p:cNvPicPr preferRelativeResize="0"/>
          <p:nvPr/>
        </p:nvPicPr>
        <p:blipFill rotWithShape="1">
          <a:blip r:embed="rId4">
            <a:alphaModFix/>
          </a:blip>
          <a:srcRect b="0" l="4070" r="-4070" t="0"/>
          <a:stretch/>
        </p:blipFill>
        <p:spPr>
          <a:xfrm>
            <a:off x="4965275" y="2610600"/>
            <a:ext cx="4393001" cy="2510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44" name="Shape 144"/>
        <p:cNvGrpSpPr/>
        <p:nvPr/>
      </p:nvGrpSpPr>
      <p:grpSpPr>
        <a:xfrm>
          <a:off x="0" y="0"/>
          <a:ext cx="0" cy="0"/>
          <a:chOff x="0" y="0"/>
          <a:chExt cx="0" cy="0"/>
        </a:xfrm>
      </p:grpSpPr>
      <p:sp>
        <p:nvSpPr>
          <p:cNvPr id="145" name="Google Shape;145;p19"/>
          <p:cNvSpPr txBox="1"/>
          <p:nvPr>
            <p:ph type="title"/>
          </p:nvPr>
        </p:nvSpPr>
        <p:spPr>
          <a:xfrm>
            <a:off x="729450" y="520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000000"/>
                </a:solidFill>
                <a:latin typeface="Proxima Nova"/>
                <a:ea typeface="Proxima Nova"/>
                <a:cs typeface="Proxima Nova"/>
                <a:sym typeface="Proxima Nova"/>
              </a:rPr>
              <a:t>Features</a:t>
            </a:r>
            <a:endParaRPr sz="3300">
              <a:solidFill>
                <a:srgbClr val="000000"/>
              </a:solidFill>
              <a:latin typeface="Proxima Nova"/>
              <a:ea typeface="Proxima Nova"/>
              <a:cs typeface="Proxima Nova"/>
              <a:sym typeface="Proxima Nova"/>
            </a:endParaRPr>
          </a:p>
        </p:txBody>
      </p:sp>
      <p:sp>
        <p:nvSpPr>
          <p:cNvPr id="146" name="Google Shape;146;p19"/>
          <p:cNvSpPr txBox="1"/>
          <p:nvPr>
            <p:ph idx="1" type="body"/>
          </p:nvPr>
        </p:nvSpPr>
        <p:spPr>
          <a:xfrm>
            <a:off x="413300" y="1811775"/>
            <a:ext cx="2930700" cy="26853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About us</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Services</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Floor Room </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Event </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Gallery</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News</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Facilities</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Contact</a:t>
            </a:r>
            <a:endParaRPr sz="1500">
              <a:solidFill>
                <a:srgbClr val="000000"/>
              </a:solidFill>
              <a:latin typeface="Proxima Nova"/>
              <a:ea typeface="Proxima Nova"/>
              <a:cs typeface="Proxima Nova"/>
              <a:sym typeface="Proxima Nova"/>
            </a:endParaRPr>
          </a:p>
          <a:p>
            <a:pPr indent="0" lvl="0" marL="457200" rtl="0" algn="l">
              <a:spcBef>
                <a:spcPts val="1600"/>
              </a:spcBef>
              <a:spcAft>
                <a:spcPts val="0"/>
              </a:spcAft>
              <a:buNone/>
            </a:pPr>
            <a:r>
              <a:t/>
            </a:r>
            <a:endParaRPr sz="1500">
              <a:solidFill>
                <a:srgbClr val="000000"/>
              </a:solidFill>
              <a:latin typeface="Proxima Nova"/>
              <a:ea typeface="Proxima Nova"/>
              <a:cs typeface="Proxima Nova"/>
              <a:sym typeface="Proxima Nova"/>
            </a:endParaRPr>
          </a:p>
          <a:p>
            <a:pPr indent="0" lvl="0" marL="457200" rtl="0" algn="l">
              <a:spcBef>
                <a:spcPts val="1600"/>
              </a:spcBef>
              <a:spcAft>
                <a:spcPts val="0"/>
              </a:spcAft>
              <a:buNone/>
            </a:pPr>
            <a:r>
              <a:t/>
            </a:r>
            <a:endParaRPr sz="1500">
              <a:solidFill>
                <a:srgbClr val="000000"/>
              </a:solidFill>
              <a:latin typeface="Proxima Nova"/>
              <a:ea typeface="Proxima Nova"/>
              <a:cs typeface="Proxima Nova"/>
              <a:sym typeface="Proxima Nova"/>
            </a:endParaRPr>
          </a:p>
          <a:p>
            <a:pPr indent="0" lvl="0" marL="457200" rtl="0" algn="l">
              <a:spcBef>
                <a:spcPts val="1600"/>
              </a:spcBef>
              <a:spcAft>
                <a:spcPts val="0"/>
              </a:spcAft>
              <a:buNone/>
            </a:pPr>
            <a:r>
              <a:t/>
            </a:r>
            <a:endParaRPr sz="1500">
              <a:solidFill>
                <a:srgbClr val="000000"/>
              </a:solidFill>
              <a:latin typeface="Proxima Nova"/>
              <a:ea typeface="Proxima Nova"/>
              <a:cs typeface="Proxima Nova"/>
              <a:sym typeface="Proxima Nova"/>
            </a:endParaRPr>
          </a:p>
          <a:p>
            <a:pPr indent="0" lvl="0" marL="457200" rtl="0" algn="l">
              <a:spcBef>
                <a:spcPts val="1600"/>
              </a:spcBef>
              <a:spcAft>
                <a:spcPts val="1600"/>
              </a:spcAft>
              <a:buNone/>
            </a:pPr>
            <a:r>
              <a:t/>
            </a:r>
            <a:endParaRPr sz="1500">
              <a:solidFill>
                <a:srgbClr val="000000"/>
              </a:solidFill>
              <a:latin typeface="Proxima Nova"/>
              <a:ea typeface="Proxima Nova"/>
              <a:cs typeface="Proxima Nova"/>
              <a:sym typeface="Proxima Nova"/>
            </a:endParaRPr>
          </a:p>
        </p:txBody>
      </p:sp>
      <p:pic>
        <p:nvPicPr>
          <p:cNvPr id="147" name="Google Shape;147;p19"/>
          <p:cNvPicPr preferRelativeResize="0"/>
          <p:nvPr/>
        </p:nvPicPr>
        <p:blipFill>
          <a:blip r:embed="rId3">
            <a:alphaModFix/>
          </a:blip>
          <a:stretch>
            <a:fillRect/>
          </a:stretch>
        </p:blipFill>
        <p:spPr>
          <a:xfrm>
            <a:off x="7390765" y="76201"/>
            <a:ext cx="1575160" cy="399000"/>
          </a:xfrm>
          <a:prstGeom prst="rect">
            <a:avLst/>
          </a:prstGeom>
          <a:noFill/>
          <a:ln>
            <a:noFill/>
          </a:ln>
        </p:spPr>
      </p:pic>
      <p:sp>
        <p:nvSpPr>
          <p:cNvPr id="148" name="Google Shape;148;p19"/>
          <p:cNvSpPr txBox="1"/>
          <p:nvPr/>
        </p:nvSpPr>
        <p:spPr>
          <a:xfrm>
            <a:off x="653250" y="1328650"/>
            <a:ext cx="2581200" cy="415500"/>
          </a:xfrm>
          <a:prstGeom prst="rect">
            <a:avLst/>
          </a:prstGeom>
          <a:noFill/>
          <a:ln>
            <a:noFill/>
          </a:ln>
        </p:spPr>
        <p:txBody>
          <a:bodyPr anchorCtr="0" anchor="t" bIns="91425" lIns="91425" spcFirstLastPara="1" rIns="91425" wrap="square" tIns="91425">
            <a:spAutoFit/>
          </a:bodyPr>
          <a:lstStyle/>
          <a:p>
            <a:pPr indent="0" lvl="0" marL="228600" marR="8890" rtl="0" algn="just">
              <a:lnSpc>
                <a:spcPct val="120833"/>
              </a:lnSpc>
              <a:spcBef>
                <a:spcPts val="0"/>
              </a:spcBef>
              <a:spcAft>
                <a:spcPts val="600"/>
              </a:spcAft>
              <a:buNone/>
            </a:pPr>
            <a:r>
              <a:rPr b="1" lang="en" sz="1500">
                <a:latin typeface="Lato"/>
                <a:ea typeface="Lato"/>
                <a:cs typeface="Lato"/>
                <a:sym typeface="Lato"/>
              </a:rPr>
              <a:t>Front End</a:t>
            </a:r>
            <a:endParaRPr b="1" sz="1500">
              <a:latin typeface="Lato"/>
              <a:ea typeface="Lato"/>
              <a:cs typeface="Lato"/>
              <a:sym typeface="Lato"/>
            </a:endParaRPr>
          </a:p>
        </p:txBody>
      </p:sp>
      <p:sp>
        <p:nvSpPr>
          <p:cNvPr id="149" name="Google Shape;149;p19"/>
          <p:cNvSpPr txBox="1"/>
          <p:nvPr/>
        </p:nvSpPr>
        <p:spPr>
          <a:xfrm>
            <a:off x="4441475" y="757150"/>
            <a:ext cx="2581200" cy="415500"/>
          </a:xfrm>
          <a:prstGeom prst="rect">
            <a:avLst/>
          </a:prstGeom>
          <a:noFill/>
          <a:ln>
            <a:noFill/>
          </a:ln>
        </p:spPr>
        <p:txBody>
          <a:bodyPr anchorCtr="0" anchor="t" bIns="91425" lIns="91425" spcFirstLastPara="1" rIns="91425" wrap="square" tIns="91425">
            <a:spAutoFit/>
          </a:bodyPr>
          <a:lstStyle/>
          <a:p>
            <a:pPr indent="0" lvl="0" marL="228600" marR="8890" rtl="0" algn="just">
              <a:lnSpc>
                <a:spcPct val="120833"/>
              </a:lnSpc>
              <a:spcBef>
                <a:spcPts val="0"/>
              </a:spcBef>
              <a:spcAft>
                <a:spcPts val="600"/>
              </a:spcAft>
              <a:buNone/>
            </a:pPr>
            <a:r>
              <a:rPr b="1" lang="en" sz="1500">
                <a:latin typeface="Lato"/>
                <a:ea typeface="Lato"/>
                <a:cs typeface="Lato"/>
                <a:sym typeface="Lato"/>
              </a:rPr>
              <a:t>Dashboard</a:t>
            </a:r>
            <a:endParaRPr b="1" sz="1500">
              <a:latin typeface="Lato"/>
              <a:ea typeface="Lato"/>
              <a:cs typeface="Lato"/>
              <a:sym typeface="Lato"/>
            </a:endParaRPr>
          </a:p>
        </p:txBody>
      </p:sp>
      <p:sp>
        <p:nvSpPr>
          <p:cNvPr id="150" name="Google Shape;150;p19"/>
          <p:cNvSpPr txBox="1"/>
          <p:nvPr>
            <p:ph idx="1" type="body"/>
          </p:nvPr>
        </p:nvSpPr>
        <p:spPr>
          <a:xfrm>
            <a:off x="4237900" y="1238509"/>
            <a:ext cx="4292400" cy="31746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Dashboard Post Article / News</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Dashboard </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Site Kit</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Pages Static</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User Management</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Setting Profile</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Setting Event</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Schedule Meeting</a:t>
            </a:r>
            <a:endParaRPr sz="1500">
              <a:solidFill>
                <a:srgbClr val="000000"/>
              </a:solidFill>
              <a:latin typeface="Proxima Nova"/>
              <a:ea typeface="Proxima Nova"/>
              <a:cs typeface="Proxima Nova"/>
              <a:sym typeface="Proxima Nova"/>
            </a:endParaRPr>
          </a:p>
          <a:p>
            <a:pPr indent="-323850" lvl="0" marL="457200" rtl="0" algn="l">
              <a:spcBef>
                <a:spcPts val="0"/>
              </a:spcBef>
              <a:spcAft>
                <a:spcPts val="0"/>
              </a:spcAft>
              <a:buClr>
                <a:srgbClr val="000000"/>
              </a:buClr>
              <a:buSzPts val="1500"/>
              <a:buFont typeface="Proxima Nova"/>
              <a:buChar char="●"/>
            </a:pPr>
            <a:r>
              <a:rPr lang="en" sz="1500">
                <a:solidFill>
                  <a:srgbClr val="000000"/>
                </a:solidFill>
                <a:latin typeface="Proxima Nova"/>
                <a:ea typeface="Proxima Nova"/>
                <a:cs typeface="Proxima Nova"/>
                <a:sym typeface="Proxima Nova"/>
              </a:rPr>
              <a:t>Setting Gallery</a:t>
            </a:r>
            <a:endParaRPr sz="1500">
              <a:solidFill>
                <a:srgbClr val="000000"/>
              </a:solidFill>
              <a:latin typeface="Proxima Nova"/>
              <a:ea typeface="Proxima Nova"/>
              <a:cs typeface="Proxima Nova"/>
              <a:sym typeface="Proxima Nova"/>
            </a:endParaRPr>
          </a:p>
          <a:p>
            <a:pPr indent="0" lvl="0" marL="457200" rtl="0" algn="l">
              <a:spcBef>
                <a:spcPts val="1600"/>
              </a:spcBef>
              <a:spcAft>
                <a:spcPts val="0"/>
              </a:spcAft>
              <a:buNone/>
            </a:pPr>
            <a:r>
              <a:t/>
            </a:r>
            <a:endParaRPr sz="1500">
              <a:solidFill>
                <a:srgbClr val="000000"/>
              </a:solidFill>
              <a:latin typeface="Proxima Nova"/>
              <a:ea typeface="Proxima Nova"/>
              <a:cs typeface="Proxima Nova"/>
              <a:sym typeface="Proxima Nova"/>
            </a:endParaRPr>
          </a:p>
          <a:p>
            <a:pPr indent="0" lvl="0" marL="457200" rtl="0" algn="l">
              <a:spcBef>
                <a:spcPts val="1600"/>
              </a:spcBef>
              <a:spcAft>
                <a:spcPts val="1600"/>
              </a:spcAft>
              <a:buNone/>
            </a:pPr>
            <a:r>
              <a:t/>
            </a:r>
            <a:endParaRPr sz="1500">
              <a:solidFill>
                <a:srgbClr val="000000"/>
              </a:solidFill>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0"/>
          <p:cNvSpPr txBox="1"/>
          <p:nvPr>
            <p:ph idx="1" type="body"/>
          </p:nvPr>
        </p:nvSpPr>
        <p:spPr>
          <a:xfrm>
            <a:off x="5319750" y="1493925"/>
            <a:ext cx="3429000" cy="265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latin typeface="Proxima Nova"/>
                <a:ea typeface="Proxima Nova"/>
                <a:cs typeface="Proxima Nova"/>
                <a:sym typeface="Proxima Nova"/>
              </a:rPr>
              <a:t>Front end Website Company Profile, News &amp; Event, Promo &amp; Schedule</a:t>
            </a:r>
            <a:endParaRPr b="1" sz="2100">
              <a:latin typeface="Proxima Nova"/>
              <a:ea typeface="Proxima Nova"/>
              <a:cs typeface="Proxima Nova"/>
              <a:sym typeface="Proxima Nova"/>
            </a:endParaRPr>
          </a:p>
          <a:p>
            <a:pPr indent="0" lvl="0" marL="0" rtl="0" algn="l">
              <a:spcBef>
                <a:spcPts val="1600"/>
              </a:spcBef>
              <a:spcAft>
                <a:spcPts val="1600"/>
              </a:spcAft>
              <a:buNone/>
            </a:pPr>
            <a:r>
              <a:rPr lang="en" sz="1700">
                <a:latin typeface="Proxima Nova"/>
                <a:ea typeface="Proxima Nova"/>
                <a:cs typeface="Proxima Nova"/>
                <a:sym typeface="Proxima Nova"/>
              </a:rPr>
              <a:t>CiptaBangun Karya </a:t>
            </a:r>
            <a:r>
              <a:rPr lang="en" sz="1700">
                <a:latin typeface="Proxima Nova"/>
                <a:ea typeface="Proxima Nova"/>
                <a:cs typeface="Proxima Nova"/>
                <a:sym typeface="Proxima Nova"/>
              </a:rPr>
              <a:t>dapat menampilkan Profile Company, Produk, Fasilitas, Schedule Meeting, berita terbaru hingga event list yang akan datang</a:t>
            </a:r>
            <a:endParaRPr b="1" sz="2100">
              <a:latin typeface="Proxima Nova"/>
              <a:ea typeface="Proxima Nova"/>
              <a:cs typeface="Proxima Nova"/>
              <a:sym typeface="Proxima Nova"/>
            </a:endParaRPr>
          </a:p>
        </p:txBody>
      </p:sp>
      <p:pic>
        <p:nvPicPr>
          <p:cNvPr id="156" name="Google Shape;156;p20"/>
          <p:cNvPicPr preferRelativeResize="0"/>
          <p:nvPr/>
        </p:nvPicPr>
        <p:blipFill rotWithShape="1">
          <a:blip r:embed="rId3">
            <a:alphaModFix/>
          </a:blip>
          <a:srcRect b="53150" l="0" r="0" t="0"/>
          <a:stretch/>
        </p:blipFill>
        <p:spPr>
          <a:xfrm>
            <a:off x="447075" y="264625"/>
            <a:ext cx="2649800" cy="4597601"/>
          </a:xfrm>
          <a:prstGeom prst="rect">
            <a:avLst/>
          </a:prstGeom>
          <a:noFill/>
          <a:ln>
            <a:noFill/>
          </a:ln>
        </p:spPr>
      </p:pic>
      <p:pic>
        <p:nvPicPr>
          <p:cNvPr id="157" name="Google Shape;157;p20"/>
          <p:cNvPicPr preferRelativeResize="0"/>
          <p:nvPr/>
        </p:nvPicPr>
        <p:blipFill rotWithShape="1">
          <a:blip r:embed="rId3">
            <a:alphaModFix/>
          </a:blip>
          <a:srcRect b="0" l="0" r="0" t="51383"/>
          <a:stretch/>
        </p:blipFill>
        <p:spPr>
          <a:xfrm>
            <a:off x="2539375" y="774050"/>
            <a:ext cx="2483576" cy="4471552"/>
          </a:xfrm>
          <a:prstGeom prst="rect">
            <a:avLst/>
          </a:prstGeom>
          <a:noFill/>
          <a:ln>
            <a:noFill/>
          </a:ln>
        </p:spPr>
      </p:pic>
      <p:pic>
        <p:nvPicPr>
          <p:cNvPr id="158" name="Google Shape;158;p20"/>
          <p:cNvPicPr preferRelativeResize="0"/>
          <p:nvPr/>
        </p:nvPicPr>
        <p:blipFill>
          <a:blip r:embed="rId4">
            <a:alphaModFix/>
          </a:blip>
          <a:stretch>
            <a:fillRect/>
          </a:stretch>
        </p:blipFill>
        <p:spPr>
          <a:xfrm>
            <a:off x="447075" y="3576350"/>
            <a:ext cx="1453525" cy="1084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1"/>
          <p:cNvSpPr txBox="1"/>
          <p:nvPr>
            <p:ph idx="1" type="body"/>
          </p:nvPr>
        </p:nvSpPr>
        <p:spPr>
          <a:xfrm>
            <a:off x="5565075" y="1755650"/>
            <a:ext cx="34290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latin typeface="Proxima Nova"/>
                <a:ea typeface="Proxima Nova"/>
                <a:cs typeface="Proxima Nova"/>
                <a:sym typeface="Proxima Nova"/>
              </a:rPr>
              <a:t>Home Type Display </a:t>
            </a:r>
            <a:endParaRPr b="1" sz="2100">
              <a:latin typeface="Proxima Nova"/>
              <a:ea typeface="Proxima Nova"/>
              <a:cs typeface="Proxima Nova"/>
              <a:sym typeface="Proxima Nova"/>
            </a:endParaRPr>
          </a:p>
          <a:p>
            <a:pPr indent="0" lvl="0" marL="0" rtl="0" algn="l">
              <a:spcBef>
                <a:spcPts val="1600"/>
              </a:spcBef>
              <a:spcAft>
                <a:spcPts val="1600"/>
              </a:spcAft>
              <a:buNone/>
            </a:pPr>
            <a:r>
              <a:rPr lang="en" sz="1700">
                <a:latin typeface="Proxima Nova"/>
                <a:ea typeface="Proxima Nova"/>
                <a:cs typeface="Proxima Nova"/>
                <a:sym typeface="Proxima Nova"/>
              </a:rPr>
              <a:t>User dapat melihat Room display dari Produk Ciptabangun Karya satu-persatu yang di nge-Link ke Halaman informasi, promosii, hinggal atur jadwal pertemuan dengan tim Marketing</a:t>
            </a:r>
            <a:endParaRPr sz="700">
              <a:latin typeface="Proxima Nova"/>
              <a:ea typeface="Proxima Nova"/>
              <a:cs typeface="Proxima Nova"/>
              <a:sym typeface="Proxima Nova"/>
            </a:endParaRPr>
          </a:p>
        </p:txBody>
      </p:sp>
      <p:pic>
        <p:nvPicPr>
          <p:cNvPr id="164" name="Google Shape;164;p21"/>
          <p:cNvPicPr preferRelativeResize="0"/>
          <p:nvPr/>
        </p:nvPicPr>
        <p:blipFill rotWithShape="1">
          <a:blip r:embed="rId3">
            <a:alphaModFix/>
          </a:blip>
          <a:srcRect b="61349" l="0" r="0" t="0"/>
          <a:stretch/>
        </p:blipFill>
        <p:spPr>
          <a:xfrm>
            <a:off x="152400" y="152400"/>
            <a:ext cx="2218425" cy="4304000"/>
          </a:xfrm>
          <a:prstGeom prst="rect">
            <a:avLst/>
          </a:prstGeom>
          <a:noFill/>
          <a:ln>
            <a:noFill/>
          </a:ln>
        </p:spPr>
      </p:pic>
      <p:pic>
        <p:nvPicPr>
          <p:cNvPr id="165" name="Google Shape;165;p21"/>
          <p:cNvPicPr preferRelativeResize="0"/>
          <p:nvPr/>
        </p:nvPicPr>
        <p:blipFill rotWithShape="1">
          <a:blip r:embed="rId3">
            <a:alphaModFix/>
          </a:blip>
          <a:srcRect b="25931" l="0" r="0" t="38458"/>
          <a:stretch/>
        </p:blipFill>
        <p:spPr>
          <a:xfrm>
            <a:off x="2260375" y="588500"/>
            <a:ext cx="2548250" cy="45549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